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3"/>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90" r:id="rId26"/>
    <p:sldId id="282" r:id="rId27"/>
    <p:sldId id="283" r:id="rId28"/>
    <p:sldId id="285" r:id="rId29"/>
    <p:sldId id="284" r:id="rId30"/>
    <p:sldId id="291" r:id="rId31"/>
    <p:sldId id="292" r:id="rId32"/>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D3FF"/>
    <a:srgbClr val="F8766C"/>
    <a:srgbClr val="016300"/>
    <a:srgbClr val="548235"/>
    <a:srgbClr val="00BFC4"/>
    <a:srgbClr val="2600FF"/>
    <a:srgbClr val="CD5186"/>
    <a:srgbClr val="0FC2C6"/>
    <a:srgbClr val="85E0E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61"/>
    <p:restoredTop sz="94098"/>
  </p:normalViewPr>
  <p:slideViewPr>
    <p:cSldViewPr snapToGrid="0">
      <p:cViewPr>
        <p:scale>
          <a:sx n="166" d="100"/>
          <a:sy n="166" d="100"/>
        </p:scale>
        <p:origin x="2016" y="1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12/1/25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30</a:t>
            </a:fld>
            <a:endParaRPr lang="en-US"/>
          </a:p>
        </p:txBody>
      </p:sp>
    </p:spTree>
    <p:extLst>
      <p:ext uri="{BB962C8B-B14F-4D97-AF65-F5344CB8AC3E}">
        <p14:creationId xmlns:p14="http://schemas.microsoft.com/office/powerpoint/2010/main" val="4079237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12/1/25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12/1/25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12/1/25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12/1/25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12/1/25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0.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98.png"/><Relationship Id="rId10" Type="http://schemas.openxmlformats.org/officeDocument/2006/relationships/image" Target="../media/image670.png"/><Relationship Id="rId4" Type="http://schemas.openxmlformats.org/officeDocument/2006/relationships/image" Target="../media/image96.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2.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0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0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3.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21.xml.rels><?xml version="1.0" encoding="UTF-8" standalone="yes"?>
<Relationships xmlns="http://schemas.openxmlformats.org/package/2006/relationships"><Relationship Id="rId13" Type="http://schemas.openxmlformats.org/officeDocument/2006/relationships/image" Target="../media/image156.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3.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26.xml.rels><?xml version="1.0" encoding="UTF-8" standalone="yes"?>
<Relationships xmlns="http://schemas.openxmlformats.org/package/2006/relationships"><Relationship Id="rId3" Type="http://schemas.openxmlformats.org/officeDocument/2006/relationships/image" Target="../media/image1720.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image" Target="../media/image176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3.png"/><Relationship Id="rId3" Type="http://schemas.openxmlformats.org/officeDocument/2006/relationships/image" Target="../media/image183.png"/><Relationship Id="rId7" Type="http://schemas.openxmlformats.org/officeDocument/2006/relationships/image" Target="../media/image185.png"/><Relationship Id="rId12" Type="http://schemas.openxmlformats.org/officeDocument/2006/relationships/image" Target="../media/image19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6.png"/><Relationship Id="rId11" Type="http://schemas.openxmlformats.org/officeDocument/2006/relationships/image" Target="../media/image190.png"/><Relationship Id="rId10" Type="http://schemas.openxmlformats.org/officeDocument/2006/relationships/image" Target="../media/image188.pn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1.png"/></Relationships>
</file>

<file path=ppt/slides/_rels/slide3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4.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3.png"/><Relationship Id="rId2" Type="http://schemas.openxmlformats.org/officeDocument/2006/relationships/image" Target="../media/image54.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70.png"/><Relationship Id="rId40" Type="http://schemas.openxmlformats.org/officeDocument/2006/relationships/image" Target="../media/image95.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6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485517"/>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𝒈</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937"/>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(Height)</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(biological sex)</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26470" y="2492482"/>
            <a:ext cx="1747444" cy="430887"/>
          </a:xfrm>
          <a:prstGeom prst="rect">
            <a:avLst/>
          </a:prstGeom>
          <a:noFill/>
        </p:spPr>
        <p:txBody>
          <a:bodyPr wrap="square" rtlCol="0">
            <a:spAutoFit/>
          </a:bodyPr>
          <a:lstStyle/>
          <a:p>
            <a:pPr algn="ctr"/>
            <a:r>
              <a:rPr lang="en-US" sz="1100" dirty="0"/>
              <a:t>Males are generally </a:t>
            </a:r>
          </a:p>
          <a:p>
            <a:pPr algn="ctr"/>
            <a:r>
              <a:rPr lang="en-US" sz="1100" dirty="0"/>
              <a:t>taller than females</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effect through mediator</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938992"/>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 or medium effect slightly</a:t>
                </a:r>
                <a:r>
                  <a:rPr lang="en-US" sz="1200" dirty="0"/>
                  <a:t>: Started with 35%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and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Final belief is 39.1% for Model 1</a:t>
                </a:r>
                <a:r>
                  <a:rPr lang="el-GR" sz="1200" dirty="0"/>
                  <a:t>, </a:t>
                </a:r>
                <a:r>
                  <a:rPr lang="en-US" sz="1200" dirty="0"/>
                  <a:t>44.7</a:t>
                </a:r>
                <a:r>
                  <a:rPr lang="el-GR" sz="1200" dirty="0"/>
                  <a:t>% </a:t>
                </a:r>
                <a:r>
                  <a:rPr lang="en-US" sz="1200" dirty="0"/>
                  <a:t>for Model 2</a:t>
                </a:r>
                <a:endParaRPr lang="el-GR" sz="1200" dirty="0"/>
              </a:p>
              <a:p>
                <a:pPr marL="171450" indent="-171450" algn="just">
                  <a:buFont typeface="Arial" panose="020B0604020202020204" pitchFamily="34" charset="0"/>
                  <a:buChar char="•"/>
                </a:pPr>
                <a:r>
                  <a:rPr lang="en-US" sz="1200" b="1" dirty="0"/>
                  <a:t>Conclusion: </a:t>
                </a:r>
                <a:r>
                  <a:rPr lang="en-US" sz="1200" dirty="0"/>
                  <a:t>Since data favoring Model 2 over Model 1 and they have the same prior, Model 2</a:t>
                </a:r>
                <a:r>
                  <a:rPr lang="el-GR" sz="1200" dirty="0"/>
                  <a:t> </a:t>
                </a:r>
                <a:r>
                  <a:rPr lang="en-US" sz="1200" dirty="0"/>
                  <a:t>becomes the most probable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938992"/>
              </a:xfrm>
              <a:prstGeom prst="rect">
                <a:avLst/>
              </a:prstGeom>
              <a:blipFill>
                <a:blip r:embed="rId2"/>
                <a:stretch>
                  <a:fillRect b="-1299"/>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76764" y="5343308"/>
            <a:ext cx="5234891" cy="3140935"/>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weak priors require weak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43" name="Rounded Rectangle 42">
            <a:extLst>
              <a:ext uri="{FF2B5EF4-FFF2-40B4-BE49-F238E27FC236}">
                <a16:creationId xmlns:a16="http://schemas.microsoft.com/office/drawing/2014/main" id="{78738DEA-8F92-7A46-DC73-4E6AA2221033}"/>
              </a:ext>
            </a:extLst>
          </p:cNvPr>
          <p:cNvSpPr/>
          <p:nvPr/>
        </p:nvSpPr>
        <p:spPr>
          <a:xfrm>
            <a:off x="532786" y="2927096"/>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i="1" dirty="0"/>
              <a:t>p</a:t>
            </a:r>
            <a:r>
              <a:rPr lang="en-US" sz="2000" b="1" dirty="0"/>
              <a:t>-value and Bayesian Hypothesis Testing</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532786" y="538800"/>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730303" y="618541"/>
                <a:ext cx="2846917" cy="1692771"/>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r>
                  <a:rPr lang="en-US" i="1" dirty="0">
                    <a:solidFill>
                      <a:srgbClr val="000000"/>
                    </a:solidFill>
                  </a:rPr>
                  <a:t>p</a:t>
                </a:r>
                <a:r>
                  <a:rPr lang="en-US" sz="1800" b="0" i="0" u="none" strike="noStrike" dirty="0">
                    <a:solidFill>
                      <a:srgbClr val="000000"/>
                    </a:solidFill>
                    <a:effectLst/>
                  </a:rPr>
                  <a:t>-value is the probability of reject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 </m:t>
                    </m:r>
                  </m:oMath>
                </a14:m>
                <a:r>
                  <a:rPr lang="en-US" sz="1800" b="0" i="0" u="none" strike="noStrike" dirty="0">
                    <a:solidFill>
                      <a:srgbClr val="000000"/>
                    </a:solidFill>
                    <a:effectLst/>
                  </a:rPr>
                  <a:t> given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is correct</a:t>
                </a:r>
                <a:endParaRPr lang="en-US" dirty="0">
                  <a:solidFill>
                    <a:srgbClr val="000000"/>
                  </a:solidFill>
                </a:endParaRPr>
              </a:p>
              <a:p>
                <a:pPr marL="285750" indent="-285750" rtl="0">
                  <a:buFont typeface="Arial" panose="020B0604020202020204" pitchFamily="34" charset="0"/>
                  <a:buChar char="•"/>
                </a:pP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pPr marL="285750" indent="-285750">
                  <a:buFont typeface="Arial" panose="020B0604020202020204" pitchFamily="34" charset="0"/>
                  <a:buChar char="•"/>
                </a:pP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730303" y="618541"/>
                <a:ext cx="2846917" cy="1692771"/>
              </a:xfrm>
              <a:prstGeom prst="rect">
                <a:avLst/>
              </a:prstGeom>
              <a:blipFill>
                <a:blip r:embed="rId2"/>
                <a:stretch>
                  <a:fillRect l="-1778" t="-1493"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0924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6822" t="-3448" r="-775"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991519" y="201892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991519" y="2018924"/>
                <a:ext cx="5196740" cy="584775"/>
              </a:xfrm>
              <a:prstGeom prst="rect">
                <a:avLst/>
              </a:prstGeom>
              <a:blipFill>
                <a:blip r:embed="rId4"/>
                <a:stretch>
                  <a:fillRect l="-732" t="-2128" b="-1276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401CA19-3A2D-5CED-4045-4EE0363DB2DD}"/>
              </a:ext>
            </a:extLst>
          </p:cNvPr>
          <p:cNvSpPr txBox="1"/>
          <p:nvPr/>
        </p:nvSpPr>
        <p:spPr>
          <a:xfrm>
            <a:off x="702087" y="2450978"/>
            <a:ext cx="3220049" cy="276999"/>
          </a:xfrm>
          <a:prstGeom prst="rect">
            <a:avLst/>
          </a:prstGeom>
          <a:noFill/>
        </p:spPr>
        <p:txBody>
          <a:bodyPr wrap="none" rtlCol="0">
            <a:spAutoFit/>
          </a:bodyPr>
          <a:lstStyle/>
          <a:p>
            <a:r>
              <a:rPr lang="en-US" sz="1200" i="1" dirty="0">
                <a:solidFill>
                  <a:srgbClr val="000000"/>
                </a:solidFill>
              </a:rPr>
              <a:t>Permutation test can generate empirical p-value.</a:t>
            </a:r>
          </a:p>
        </p:txBody>
      </p:sp>
      <p:sp>
        <p:nvSpPr>
          <p:cNvPr id="24" name="TextBox 23">
            <a:extLst>
              <a:ext uri="{FF2B5EF4-FFF2-40B4-BE49-F238E27FC236}">
                <a16:creationId xmlns:a16="http://schemas.microsoft.com/office/drawing/2014/main" id="{DF81EE4C-F27A-F879-9EF8-793779C90D76}"/>
              </a:ext>
            </a:extLst>
          </p:cNvPr>
          <p:cNvSpPr txBox="1"/>
          <p:nvPr/>
        </p:nvSpPr>
        <p:spPr>
          <a:xfrm>
            <a:off x="7070658" y="4998579"/>
            <a:ext cx="744114" cy="246221"/>
          </a:xfrm>
          <a:prstGeom prst="rect">
            <a:avLst/>
          </a:prstGeom>
          <a:noFill/>
        </p:spPr>
        <p:txBody>
          <a:bodyPr wrap="none" rtlCol="0">
            <a:spAutoFit/>
          </a:bodyPr>
          <a:lstStyle/>
          <a:p>
            <a:pPr algn="ctr"/>
            <a:r>
              <a:rPr lang="en-US" sz="1000" dirty="0">
                <a:solidFill>
                  <a:srgbClr val="00BFC4"/>
                </a:solidFill>
              </a:rPr>
              <a:t>Choose H2</a:t>
            </a:r>
          </a:p>
        </p:txBody>
      </p:sp>
      <p:sp>
        <p:nvSpPr>
          <p:cNvPr id="25" name="TextBox 24">
            <a:extLst>
              <a:ext uri="{FF2B5EF4-FFF2-40B4-BE49-F238E27FC236}">
                <a16:creationId xmlns:a16="http://schemas.microsoft.com/office/drawing/2014/main" id="{16B65243-F1EE-887A-13EC-D8AC60295CA7}"/>
              </a:ext>
            </a:extLst>
          </p:cNvPr>
          <p:cNvSpPr txBox="1"/>
          <p:nvPr/>
        </p:nvSpPr>
        <p:spPr>
          <a:xfrm>
            <a:off x="5484194" y="4998579"/>
            <a:ext cx="1080746" cy="246221"/>
          </a:xfrm>
          <a:prstGeom prst="rect">
            <a:avLst/>
          </a:prstGeom>
          <a:noFill/>
        </p:spPr>
        <p:txBody>
          <a:bodyPr wrap="square" rtlCol="0">
            <a:spAutoFit/>
          </a:bodyPr>
          <a:lstStyle/>
          <a:p>
            <a:pPr algn="ctr"/>
            <a:r>
              <a:rPr lang="en-US" sz="1000" dirty="0">
                <a:solidFill>
                  <a:srgbClr val="F8766C"/>
                </a:solidFill>
              </a:rPr>
              <a:t>Choose H1</a:t>
            </a:r>
          </a:p>
        </p:txBody>
      </p:sp>
      <p:pic>
        <p:nvPicPr>
          <p:cNvPr id="42" name="Picture 41">
            <a:extLst>
              <a:ext uri="{FF2B5EF4-FFF2-40B4-BE49-F238E27FC236}">
                <a16:creationId xmlns:a16="http://schemas.microsoft.com/office/drawing/2014/main" id="{B745AE78-F26F-2C72-3806-0607CDC57C47}"/>
              </a:ext>
            </a:extLst>
          </p:cNvPr>
          <p:cNvPicPr>
            <a:picLocks noChangeAspect="1"/>
          </p:cNvPicPr>
          <p:nvPr/>
        </p:nvPicPr>
        <p:blipFill>
          <a:blip r:embed="rId5"/>
          <a:stretch>
            <a:fillRect/>
          </a:stretch>
        </p:blipFill>
        <p:spPr>
          <a:xfrm>
            <a:off x="602359" y="3032939"/>
            <a:ext cx="4068516" cy="2034258"/>
          </a:xfrm>
          <a:prstGeom prst="rect">
            <a:avLst/>
          </a:prstGeom>
        </p:spPr>
      </p:pic>
      <p:cxnSp>
        <p:nvCxnSpPr>
          <p:cNvPr id="45" name="Curved Connector 44">
            <a:extLst>
              <a:ext uri="{FF2B5EF4-FFF2-40B4-BE49-F238E27FC236}">
                <a16:creationId xmlns:a16="http://schemas.microsoft.com/office/drawing/2014/main" id="{D4E72E34-4A8A-64FA-10EE-A173FA6BF9EB}"/>
              </a:ext>
            </a:extLst>
          </p:cNvPr>
          <p:cNvCxnSpPr>
            <a:cxnSpLocks/>
          </p:cNvCxnSpPr>
          <p:nvPr/>
        </p:nvCxnSpPr>
        <p:spPr>
          <a:xfrm rot="5400000" flipH="1" flipV="1">
            <a:off x="3551106" y="4538007"/>
            <a:ext cx="447261" cy="223275"/>
          </a:xfrm>
          <a:prstGeom prst="curvedConnector3">
            <a:avLst>
              <a:gd name="adj1" fmla="val 50000"/>
            </a:avLst>
          </a:prstGeom>
          <a:ln w="19050">
            <a:solidFill>
              <a:srgbClr val="00BFC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9134332-BE40-CE6B-763E-046FDBA4FAB2}"/>
              </a:ext>
            </a:extLst>
          </p:cNvPr>
          <p:cNvSpPr txBox="1"/>
          <p:nvPr/>
        </p:nvSpPr>
        <p:spPr>
          <a:xfrm>
            <a:off x="3719070" y="4218395"/>
            <a:ext cx="618207" cy="261610"/>
          </a:xfrm>
          <a:prstGeom prst="rect">
            <a:avLst/>
          </a:prstGeom>
          <a:noFill/>
        </p:spPr>
        <p:txBody>
          <a:bodyPr wrap="square" rtlCol="0">
            <a:spAutoFit/>
          </a:bodyPr>
          <a:lstStyle/>
          <a:p>
            <a:r>
              <a:rPr lang="en-US" sz="1100" i="1" dirty="0">
                <a:solidFill>
                  <a:srgbClr val="00BFC4"/>
                </a:solidFill>
              </a:rPr>
              <a:t>p</a:t>
            </a:r>
            <a:r>
              <a:rPr lang="en-US" sz="1100" dirty="0">
                <a:solidFill>
                  <a:srgbClr val="00BFC4"/>
                </a:solidFill>
              </a:rPr>
              <a:t>-value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5827470-7E3E-D658-1140-6FAB690B8606}"/>
                  </a:ext>
                </a:extLst>
              </p:cNvPr>
              <p:cNvSpPr txBox="1"/>
              <p:nvPr/>
            </p:nvSpPr>
            <p:spPr>
              <a:xfrm>
                <a:off x="3702920" y="4998579"/>
                <a:ext cx="684226" cy="246221"/>
              </a:xfrm>
              <a:prstGeom prst="rect">
                <a:avLst/>
              </a:prstGeom>
              <a:noFill/>
            </p:spPr>
            <p:txBody>
              <a:bodyPr wrap="none" rtlCol="0">
                <a:spAutoFit/>
              </a:bodyPr>
              <a:lstStyle/>
              <a:p>
                <a:pPr algn="ctr"/>
                <a:r>
                  <a:rPr lang="en-US" sz="1000" dirty="0">
                    <a:solidFill>
                      <a:schemeClr val="tx1"/>
                    </a:solidFill>
                  </a:rPr>
                  <a:t>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b="0" i="1" smtClean="0">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1" name="TextBox 50">
                <a:extLst>
                  <a:ext uri="{FF2B5EF4-FFF2-40B4-BE49-F238E27FC236}">
                    <a16:creationId xmlns:a16="http://schemas.microsoft.com/office/drawing/2014/main" id="{E5827470-7E3E-D658-1140-6FAB690B8606}"/>
                  </a:ext>
                </a:extLst>
              </p:cNvPr>
              <p:cNvSpPr txBox="1">
                <a:spLocks noRot="1" noChangeAspect="1" noMove="1" noResize="1" noEditPoints="1" noAdjustHandles="1" noChangeArrowheads="1" noChangeShapeType="1" noTextEdit="1"/>
              </p:cNvSpPr>
              <p:nvPr/>
            </p:nvSpPr>
            <p:spPr>
              <a:xfrm>
                <a:off x="3702920" y="4998579"/>
                <a:ext cx="684226" cy="246221"/>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15AF8C7-4959-34F2-50DE-DBBADA92DFC1}"/>
                  </a:ext>
                </a:extLst>
              </p:cNvPr>
              <p:cNvSpPr txBox="1"/>
              <p:nvPr/>
            </p:nvSpPr>
            <p:spPr>
              <a:xfrm>
                <a:off x="2293323" y="4998579"/>
                <a:ext cx="1080746" cy="246221"/>
              </a:xfrm>
              <a:prstGeom prst="rect">
                <a:avLst/>
              </a:prstGeom>
              <a:noFill/>
            </p:spPr>
            <p:txBody>
              <a:bodyPr wrap="square" rtlCol="0">
                <a:spAutoFit/>
              </a:bodyPr>
              <a:lstStyle/>
              <a:p>
                <a:pPr algn="ctr"/>
                <a:r>
                  <a:rPr lang="en-US" sz="1000" dirty="0">
                    <a:solidFill>
                      <a:schemeClr val="tx1"/>
                    </a:solidFill>
                  </a:rPr>
                  <a:t>Fail to 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i="1">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2" name="TextBox 51">
                <a:extLst>
                  <a:ext uri="{FF2B5EF4-FFF2-40B4-BE49-F238E27FC236}">
                    <a16:creationId xmlns:a16="http://schemas.microsoft.com/office/drawing/2014/main" id="{715AF8C7-4959-34F2-50DE-DBBADA92DFC1}"/>
                  </a:ext>
                </a:extLst>
              </p:cNvPr>
              <p:cNvSpPr txBox="1">
                <a:spLocks noRot="1" noChangeAspect="1" noMove="1" noResize="1" noEditPoints="1" noAdjustHandles="1" noChangeArrowheads="1" noChangeShapeType="1" noTextEdit="1"/>
              </p:cNvSpPr>
              <p:nvPr/>
            </p:nvSpPr>
            <p:spPr>
              <a:xfrm>
                <a:off x="2293323" y="4998579"/>
                <a:ext cx="1080746" cy="246221"/>
              </a:xfrm>
              <a:prstGeom prst="rect">
                <a:avLst/>
              </a:prstGeom>
              <a:blipFill>
                <a:blip r:embed="rId7"/>
                <a:stretch>
                  <a:fillRect b="-15000"/>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7D550B4A-4B19-77BC-9A11-419A70314769}"/>
              </a:ext>
            </a:extLst>
          </p:cNvPr>
          <p:cNvSpPr/>
          <p:nvPr/>
        </p:nvSpPr>
        <p:spPr>
          <a:xfrm>
            <a:off x="3536575" y="4927097"/>
            <a:ext cx="45719" cy="45720"/>
          </a:xfrm>
          <a:prstGeom prst="ellipse">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479244F-B696-50DB-20D6-D1B0F5C50C40}"/>
              </a:ext>
            </a:extLst>
          </p:cNvPr>
          <p:cNvSpPr txBox="1"/>
          <p:nvPr/>
        </p:nvSpPr>
        <p:spPr>
          <a:xfrm>
            <a:off x="2686348" y="4521145"/>
            <a:ext cx="736100" cy="400110"/>
          </a:xfrm>
          <a:prstGeom prst="rect">
            <a:avLst/>
          </a:prstGeom>
          <a:noFill/>
        </p:spPr>
        <p:txBody>
          <a:bodyPr wrap="none" rtlCol="0">
            <a:spAutoFit/>
          </a:bodyPr>
          <a:lstStyle/>
          <a:p>
            <a:pPr algn="ctr"/>
            <a:r>
              <a:rPr lang="en-US" sz="1000" b="1" dirty="0">
                <a:solidFill>
                  <a:schemeClr val="accent6">
                    <a:lumMod val="50000"/>
                  </a:schemeClr>
                </a:solidFill>
              </a:rPr>
              <a:t>Observed </a:t>
            </a:r>
          </a:p>
          <a:p>
            <a:pPr algn="ctr"/>
            <a:r>
              <a:rPr lang="en-US" sz="1000" b="1" dirty="0">
                <a:solidFill>
                  <a:schemeClr val="accent6">
                    <a:lumMod val="50000"/>
                  </a:schemeClr>
                </a:solidFill>
              </a:rPr>
              <a:t>data point</a:t>
            </a:r>
          </a:p>
        </p:txBody>
      </p:sp>
      <p:cxnSp>
        <p:nvCxnSpPr>
          <p:cNvPr id="56" name="Straight Arrow Connector 55">
            <a:extLst>
              <a:ext uri="{FF2B5EF4-FFF2-40B4-BE49-F238E27FC236}">
                <a16:creationId xmlns:a16="http://schemas.microsoft.com/office/drawing/2014/main" id="{2FE5FD96-4541-6BDE-C95F-A6C46617936F}"/>
              </a:ext>
            </a:extLst>
          </p:cNvPr>
          <p:cNvCxnSpPr>
            <a:cxnSpLocks/>
          </p:cNvCxnSpPr>
          <p:nvPr/>
        </p:nvCxnSpPr>
        <p:spPr>
          <a:xfrm flipH="1" flipV="1">
            <a:off x="3356751" y="4854708"/>
            <a:ext cx="161242" cy="72389"/>
          </a:xfrm>
          <a:prstGeom prst="straightConnector1">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BECA3675-6AE6-0B0B-9A08-4D30B6B931BB}"/>
              </a:ext>
            </a:extLst>
          </p:cNvPr>
          <p:cNvSpPr/>
          <p:nvPr/>
        </p:nvSpPr>
        <p:spPr>
          <a:xfrm>
            <a:off x="550288" y="5319347"/>
            <a:ext cx="8241174" cy="33855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3" name="TextBox 62">
            <a:extLst>
              <a:ext uri="{FF2B5EF4-FFF2-40B4-BE49-F238E27FC236}">
                <a16:creationId xmlns:a16="http://schemas.microsoft.com/office/drawing/2014/main" id="{D309B125-EDBE-8C97-FE2D-15298F726EE9}"/>
              </a:ext>
            </a:extLst>
          </p:cNvPr>
          <p:cNvSpPr txBox="1"/>
          <p:nvPr/>
        </p:nvSpPr>
        <p:spPr>
          <a:xfrm>
            <a:off x="6175042" y="5475955"/>
            <a:ext cx="1717073" cy="369332"/>
          </a:xfrm>
          <a:prstGeom prst="rect">
            <a:avLst/>
          </a:prstGeom>
          <a:noFill/>
        </p:spPr>
        <p:txBody>
          <a:bodyPr wrap="none" rtlCol="0">
            <a:spAutoFit/>
          </a:bodyPr>
          <a:lstStyle/>
          <a:p>
            <a:r>
              <a:rPr lang="en-US" b="1" dirty="0"/>
              <a:t>Multiple Testing</a:t>
            </a:r>
          </a:p>
        </p:txBody>
      </p:sp>
      <p:grpSp>
        <p:nvGrpSpPr>
          <p:cNvPr id="1187" name="Group 1186">
            <a:extLst>
              <a:ext uri="{FF2B5EF4-FFF2-40B4-BE49-F238E27FC236}">
                <a16:creationId xmlns:a16="http://schemas.microsoft.com/office/drawing/2014/main" id="{B69C38F9-4FE9-FA15-F18B-86A1C9FDD5BA}"/>
              </a:ext>
            </a:extLst>
          </p:cNvPr>
          <p:cNvGrpSpPr/>
          <p:nvPr/>
        </p:nvGrpSpPr>
        <p:grpSpPr>
          <a:xfrm>
            <a:off x="793646" y="5491391"/>
            <a:ext cx="630585" cy="396763"/>
            <a:chOff x="4132042" y="5818488"/>
            <a:chExt cx="630585" cy="396763"/>
          </a:xfrm>
        </p:grpSpPr>
        <p:sp>
          <p:nvSpPr>
            <p:cNvPr id="1025" name="Oval 1024">
              <a:extLst>
                <a:ext uri="{FF2B5EF4-FFF2-40B4-BE49-F238E27FC236}">
                  <a16:creationId xmlns:a16="http://schemas.microsoft.com/office/drawing/2014/main" id="{A487C1C9-B4EF-7778-1EB9-F14BD0E89C64}"/>
                </a:ext>
              </a:extLst>
            </p:cNvPr>
            <p:cNvSpPr/>
            <p:nvPr/>
          </p:nvSpPr>
          <p:spPr>
            <a:xfrm>
              <a:off x="41320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30A99229-2364-2B5C-F90C-CCBD3324CA33}"/>
                </a:ext>
              </a:extLst>
            </p:cNvPr>
            <p:cNvSpPr/>
            <p:nvPr/>
          </p:nvSpPr>
          <p:spPr>
            <a:xfrm>
              <a:off x="41970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785EF13A-48EB-D43D-7BC4-4CDD53214961}"/>
                </a:ext>
              </a:extLst>
            </p:cNvPr>
            <p:cNvSpPr/>
            <p:nvPr/>
          </p:nvSpPr>
          <p:spPr>
            <a:xfrm>
              <a:off x="426201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4C70B5D6-488B-D876-5CFC-585C71A238E7}"/>
                </a:ext>
              </a:extLst>
            </p:cNvPr>
            <p:cNvSpPr/>
            <p:nvPr/>
          </p:nvSpPr>
          <p:spPr>
            <a:xfrm>
              <a:off x="4327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7B5EF50F-92D2-34D1-5F52-48CF4DD3F331}"/>
                </a:ext>
              </a:extLst>
            </p:cNvPr>
            <p:cNvSpPr/>
            <p:nvPr/>
          </p:nvSpPr>
          <p:spPr>
            <a:xfrm>
              <a:off x="4391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68DD1909-685F-A55F-A1C6-464748B6BE04}"/>
                </a:ext>
              </a:extLst>
            </p:cNvPr>
            <p:cNvSpPr/>
            <p:nvPr/>
          </p:nvSpPr>
          <p:spPr>
            <a:xfrm>
              <a:off x="4456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1031">
              <a:extLst>
                <a:ext uri="{FF2B5EF4-FFF2-40B4-BE49-F238E27FC236}">
                  <a16:creationId xmlns:a16="http://schemas.microsoft.com/office/drawing/2014/main" id="{772D3963-5B42-8FF2-F4A7-1DE03CFB8FE5}"/>
                </a:ext>
              </a:extLst>
            </p:cNvPr>
            <p:cNvSpPr/>
            <p:nvPr/>
          </p:nvSpPr>
          <p:spPr>
            <a:xfrm>
              <a:off x="4521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1032">
              <a:extLst>
                <a:ext uri="{FF2B5EF4-FFF2-40B4-BE49-F238E27FC236}">
                  <a16:creationId xmlns:a16="http://schemas.microsoft.com/office/drawing/2014/main" id="{BAAFAD31-3485-ABAD-F1C1-F127C4EEE54F}"/>
                </a:ext>
              </a:extLst>
            </p:cNvPr>
            <p:cNvSpPr/>
            <p:nvPr/>
          </p:nvSpPr>
          <p:spPr>
            <a:xfrm>
              <a:off x="4586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0171FAFF-FABF-30C4-AA04-ED625A13F77A}"/>
                </a:ext>
              </a:extLst>
            </p:cNvPr>
            <p:cNvSpPr/>
            <p:nvPr/>
          </p:nvSpPr>
          <p:spPr>
            <a:xfrm>
              <a:off x="4651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D15938EF-8693-DFED-4F0E-951AE17E7A36}"/>
                </a:ext>
              </a:extLst>
            </p:cNvPr>
            <p:cNvSpPr/>
            <p:nvPr/>
          </p:nvSpPr>
          <p:spPr>
            <a:xfrm>
              <a:off x="4716907"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7C69DF0A-AFA1-20E5-72D4-C918104AEB0B}"/>
                </a:ext>
              </a:extLst>
            </p:cNvPr>
            <p:cNvSpPr/>
            <p:nvPr/>
          </p:nvSpPr>
          <p:spPr>
            <a:xfrm>
              <a:off x="4132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EFB430D5-15E5-3F0B-ED78-16C84B07224B}"/>
                </a:ext>
              </a:extLst>
            </p:cNvPr>
            <p:cNvSpPr/>
            <p:nvPr/>
          </p:nvSpPr>
          <p:spPr>
            <a:xfrm>
              <a:off x="4197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AFD961D3-9368-2B0E-E29C-76617C326BFA}"/>
                </a:ext>
              </a:extLst>
            </p:cNvPr>
            <p:cNvSpPr/>
            <p:nvPr/>
          </p:nvSpPr>
          <p:spPr>
            <a:xfrm>
              <a:off x="426201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AA16FE03-FB11-E8F9-2E60-7F6B2C940939}"/>
                </a:ext>
              </a:extLst>
            </p:cNvPr>
            <p:cNvSpPr/>
            <p:nvPr/>
          </p:nvSpPr>
          <p:spPr>
            <a:xfrm>
              <a:off x="432699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48948093-11F9-174E-246A-A59170F845FE}"/>
                </a:ext>
              </a:extLst>
            </p:cNvPr>
            <p:cNvSpPr/>
            <p:nvPr/>
          </p:nvSpPr>
          <p:spPr>
            <a:xfrm>
              <a:off x="439198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60425FF6-613F-3F38-FE03-B7E1A2EC9732}"/>
                </a:ext>
              </a:extLst>
            </p:cNvPr>
            <p:cNvSpPr/>
            <p:nvPr/>
          </p:nvSpPr>
          <p:spPr>
            <a:xfrm>
              <a:off x="445696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6CFFAE4B-34DD-DCDC-1CE2-12B04EB75B66}"/>
                </a:ext>
              </a:extLst>
            </p:cNvPr>
            <p:cNvSpPr/>
            <p:nvPr/>
          </p:nvSpPr>
          <p:spPr>
            <a:xfrm>
              <a:off x="4521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2B56A9AD-4837-F744-01CA-FC9756C70D02}"/>
                </a:ext>
              </a:extLst>
            </p:cNvPr>
            <p:cNvSpPr/>
            <p:nvPr/>
          </p:nvSpPr>
          <p:spPr>
            <a:xfrm>
              <a:off x="4586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F4819F9D-F5B4-F4C4-4743-4A365C2D01DE}"/>
                </a:ext>
              </a:extLst>
            </p:cNvPr>
            <p:cNvSpPr/>
            <p:nvPr/>
          </p:nvSpPr>
          <p:spPr>
            <a:xfrm>
              <a:off x="4651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F82CF158-AD48-CB5D-032D-2BDC820306B8}"/>
                </a:ext>
              </a:extLst>
            </p:cNvPr>
            <p:cNvSpPr/>
            <p:nvPr/>
          </p:nvSpPr>
          <p:spPr>
            <a:xfrm>
              <a:off x="471690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TextBox 1080">
              <a:extLst>
                <a:ext uri="{FF2B5EF4-FFF2-40B4-BE49-F238E27FC236}">
                  <a16:creationId xmlns:a16="http://schemas.microsoft.com/office/drawing/2014/main" id="{56399DC3-D618-9422-8BB4-967A972B5153}"/>
                </a:ext>
              </a:extLst>
            </p:cNvPr>
            <p:cNvSpPr txBox="1"/>
            <p:nvPr/>
          </p:nvSpPr>
          <p:spPr>
            <a:xfrm>
              <a:off x="4132042" y="5818488"/>
              <a:ext cx="630582" cy="230832"/>
            </a:xfrm>
            <a:prstGeom prst="rect">
              <a:avLst/>
            </a:prstGeom>
            <a:noFill/>
          </p:spPr>
          <p:txBody>
            <a:bodyPr wrap="square" rtlCol="0">
              <a:spAutoFit/>
            </a:bodyPr>
            <a:lstStyle/>
            <a:p>
              <a:pPr algn="ctr"/>
              <a:r>
                <a:rPr lang="en-US" sz="900" i="1" dirty="0"/>
                <a:t>p</a:t>
              </a:r>
              <a:r>
                <a:rPr lang="en-US" sz="900" dirty="0"/>
                <a:t>=0.002</a:t>
              </a:r>
            </a:p>
          </p:txBody>
        </p:sp>
      </p:grpSp>
      <p:grpSp>
        <p:nvGrpSpPr>
          <p:cNvPr id="1188" name="Group 1187">
            <a:extLst>
              <a:ext uri="{FF2B5EF4-FFF2-40B4-BE49-F238E27FC236}">
                <a16:creationId xmlns:a16="http://schemas.microsoft.com/office/drawing/2014/main" id="{1D9B18E6-2B4F-95D9-6284-AF1A06991FC9}"/>
              </a:ext>
            </a:extLst>
          </p:cNvPr>
          <p:cNvGrpSpPr/>
          <p:nvPr/>
        </p:nvGrpSpPr>
        <p:grpSpPr>
          <a:xfrm>
            <a:off x="1547890" y="5491391"/>
            <a:ext cx="630585" cy="396763"/>
            <a:chOff x="4888747" y="5818488"/>
            <a:chExt cx="630585" cy="396763"/>
          </a:xfrm>
        </p:grpSpPr>
        <p:sp>
          <p:nvSpPr>
            <p:cNvPr id="1082" name="Oval 1081">
              <a:extLst>
                <a:ext uri="{FF2B5EF4-FFF2-40B4-BE49-F238E27FC236}">
                  <a16:creationId xmlns:a16="http://schemas.microsoft.com/office/drawing/2014/main" id="{6F0C676D-C5DA-7665-5F21-F225A121BF29}"/>
                </a:ext>
              </a:extLst>
            </p:cNvPr>
            <p:cNvSpPr/>
            <p:nvPr/>
          </p:nvSpPr>
          <p:spPr>
            <a:xfrm>
              <a:off x="48887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E52F9242-BD4A-F285-52C1-92D1786EBC65}"/>
                </a:ext>
              </a:extLst>
            </p:cNvPr>
            <p:cNvSpPr/>
            <p:nvPr/>
          </p:nvSpPr>
          <p:spPr>
            <a:xfrm>
              <a:off x="49537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6BA125DC-9A07-0294-9E10-6E1BD1E05DAF}"/>
                </a:ext>
              </a:extLst>
            </p:cNvPr>
            <p:cNvSpPr/>
            <p:nvPr/>
          </p:nvSpPr>
          <p:spPr>
            <a:xfrm>
              <a:off x="50187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CC20B4A1-8247-38D7-C69A-13AA8834F91A}"/>
                </a:ext>
              </a:extLst>
            </p:cNvPr>
            <p:cNvSpPr/>
            <p:nvPr/>
          </p:nvSpPr>
          <p:spPr>
            <a:xfrm>
              <a:off x="50837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E7A63612-FC65-BEA1-520F-8A9F08D1282F}"/>
                </a:ext>
              </a:extLst>
            </p:cNvPr>
            <p:cNvSpPr/>
            <p:nvPr/>
          </p:nvSpPr>
          <p:spPr>
            <a:xfrm>
              <a:off x="51486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33CD7F60-7655-140E-0420-B19C5AB8A3FE}"/>
                </a:ext>
              </a:extLst>
            </p:cNvPr>
            <p:cNvSpPr/>
            <p:nvPr/>
          </p:nvSpPr>
          <p:spPr>
            <a:xfrm>
              <a:off x="52136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3C8185E8-F504-79C6-9AFF-07384F9C2770}"/>
                </a:ext>
              </a:extLst>
            </p:cNvPr>
            <p:cNvSpPr/>
            <p:nvPr/>
          </p:nvSpPr>
          <p:spPr>
            <a:xfrm>
              <a:off x="527866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A2B55026-5F06-9177-652A-41CF36403A16}"/>
                </a:ext>
              </a:extLst>
            </p:cNvPr>
            <p:cNvSpPr/>
            <p:nvPr/>
          </p:nvSpPr>
          <p:spPr>
            <a:xfrm>
              <a:off x="53436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93A6AE4E-EF4C-4803-EB42-35D7E951648A}"/>
                </a:ext>
              </a:extLst>
            </p:cNvPr>
            <p:cNvSpPr/>
            <p:nvPr/>
          </p:nvSpPr>
          <p:spPr>
            <a:xfrm>
              <a:off x="54086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ECD91E48-248A-F88D-1398-24944EA2B905}"/>
                </a:ext>
              </a:extLst>
            </p:cNvPr>
            <p:cNvSpPr/>
            <p:nvPr/>
          </p:nvSpPr>
          <p:spPr>
            <a:xfrm>
              <a:off x="54736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B05B7F34-0631-FC3B-CEE1-8D82FD7501CA}"/>
                </a:ext>
              </a:extLst>
            </p:cNvPr>
            <p:cNvSpPr/>
            <p:nvPr/>
          </p:nvSpPr>
          <p:spPr>
            <a:xfrm>
              <a:off x="48887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Oval 1092">
              <a:extLst>
                <a:ext uri="{FF2B5EF4-FFF2-40B4-BE49-F238E27FC236}">
                  <a16:creationId xmlns:a16="http://schemas.microsoft.com/office/drawing/2014/main" id="{898F7106-FB04-1F12-4807-6D673A222DF9}"/>
                </a:ext>
              </a:extLst>
            </p:cNvPr>
            <p:cNvSpPr/>
            <p:nvPr/>
          </p:nvSpPr>
          <p:spPr>
            <a:xfrm>
              <a:off x="49537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77CEB557-4EBE-1E10-6173-F66946E347CC}"/>
                </a:ext>
              </a:extLst>
            </p:cNvPr>
            <p:cNvSpPr/>
            <p:nvPr/>
          </p:nvSpPr>
          <p:spPr>
            <a:xfrm>
              <a:off x="501871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Oval 1094">
              <a:extLst>
                <a:ext uri="{FF2B5EF4-FFF2-40B4-BE49-F238E27FC236}">
                  <a16:creationId xmlns:a16="http://schemas.microsoft.com/office/drawing/2014/main" id="{B0AC63C9-6BF8-133F-B95F-BAE2C0B3BE9F}"/>
                </a:ext>
              </a:extLst>
            </p:cNvPr>
            <p:cNvSpPr/>
            <p:nvPr/>
          </p:nvSpPr>
          <p:spPr>
            <a:xfrm>
              <a:off x="508370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Oval 1095">
              <a:extLst>
                <a:ext uri="{FF2B5EF4-FFF2-40B4-BE49-F238E27FC236}">
                  <a16:creationId xmlns:a16="http://schemas.microsoft.com/office/drawing/2014/main" id="{7E6A2C3C-302C-41C3-CFAA-EFA2092ED502}"/>
                </a:ext>
              </a:extLst>
            </p:cNvPr>
            <p:cNvSpPr/>
            <p:nvPr/>
          </p:nvSpPr>
          <p:spPr>
            <a:xfrm>
              <a:off x="51486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27E9F0D1-8DC5-EAAD-8F1B-EAAA955C8A7E}"/>
                </a:ext>
              </a:extLst>
            </p:cNvPr>
            <p:cNvSpPr/>
            <p:nvPr/>
          </p:nvSpPr>
          <p:spPr>
            <a:xfrm>
              <a:off x="52136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BD0189F7-5072-5287-D36F-637FF980F0F5}"/>
                </a:ext>
              </a:extLst>
            </p:cNvPr>
            <p:cNvSpPr/>
            <p:nvPr/>
          </p:nvSpPr>
          <p:spPr>
            <a:xfrm>
              <a:off x="52786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9F8B797A-8CE6-A2CB-C874-DCA0C0A17043}"/>
                </a:ext>
              </a:extLst>
            </p:cNvPr>
            <p:cNvSpPr/>
            <p:nvPr/>
          </p:nvSpPr>
          <p:spPr>
            <a:xfrm>
              <a:off x="53436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73412D2C-5DBB-81F2-2913-554FA6860BE9}"/>
                </a:ext>
              </a:extLst>
            </p:cNvPr>
            <p:cNvSpPr/>
            <p:nvPr/>
          </p:nvSpPr>
          <p:spPr>
            <a:xfrm>
              <a:off x="54086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307C8E4F-ACD4-3212-5D21-2810F7FA3115}"/>
                </a:ext>
              </a:extLst>
            </p:cNvPr>
            <p:cNvSpPr/>
            <p:nvPr/>
          </p:nvSpPr>
          <p:spPr>
            <a:xfrm>
              <a:off x="54736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TextBox 1101">
              <a:extLst>
                <a:ext uri="{FF2B5EF4-FFF2-40B4-BE49-F238E27FC236}">
                  <a16:creationId xmlns:a16="http://schemas.microsoft.com/office/drawing/2014/main" id="{315AFEE6-724F-CF3C-A0A0-CF2B4B8F3EF4}"/>
                </a:ext>
              </a:extLst>
            </p:cNvPr>
            <p:cNvSpPr txBox="1"/>
            <p:nvPr/>
          </p:nvSpPr>
          <p:spPr>
            <a:xfrm>
              <a:off x="4888747" y="5818488"/>
              <a:ext cx="630582" cy="230832"/>
            </a:xfrm>
            <a:prstGeom prst="rect">
              <a:avLst/>
            </a:prstGeom>
            <a:noFill/>
          </p:spPr>
          <p:txBody>
            <a:bodyPr wrap="square" rtlCol="0">
              <a:spAutoFit/>
            </a:bodyPr>
            <a:lstStyle/>
            <a:p>
              <a:pPr algn="ctr"/>
              <a:r>
                <a:rPr lang="en-US" sz="900" i="1" dirty="0"/>
                <a:t>p</a:t>
              </a:r>
              <a:r>
                <a:rPr lang="en-US" sz="900" dirty="0"/>
                <a:t>=0.0215</a:t>
              </a:r>
            </a:p>
          </p:txBody>
        </p:sp>
      </p:grpSp>
      <p:grpSp>
        <p:nvGrpSpPr>
          <p:cNvPr id="1190" name="Group 1189">
            <a:extLst>
              <a:ext uri="{FF2B5EF4-FFF2-40B4-BE49-F238E27FC236}">
                <a16:creationId xmlns:a16="http://schemas.microsoft.com/office/drawing/2014/main" id="{CF7B2DAA-962A-8B53-3D62-8CDB64A4E1CD}"/>
              </a:ext>
            </a:extLst>
          </p:cNvPr>
          <p:cNvGrpSpPr/>
          <p:nvPr/>
        </p:nvGrpSpPr>
        <p:grpSpPr>
          <a:xfrm>
            <a:off x="2302134" y="5491391"/>
            <a:ext cx="630585" cy="396763"/>
            <a:chOff x="5645452" y="5818488"/>
            <a:chExt cx="630585" cy="396763"/>
          </a:xfrm>
        </p:grpSpPr>
        <p:sp>
          <p:nvSpPr>
            <p:cNvPr id="1103" name="Oval 1102">
              <a:extLst>
                <a:ext uri="{FF2B5EF4-FFF2-40B4-BE49-F238E27FC236}">
                  <a16:creationId xmlns:a16="http://schemas.microsoft.com/office/drawing/2014/main" id="{C9EBBAE3-116A-22E1-4F91-3BC6C506FFA5}"/>
                </a:ext>
              </a:extLst>
            </p:cNvPr>
            <p:cNvSpPr/>
            <p:nvPr/>
          </p:nvSpPr>
          <p:spPr>
            <a:xfrm>
              <a:off x="56454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Oval 1103">
              <a:extLst>
                <a:ext uri="{FF2B5EF4-FFF2-40B4-BE49-F238E27FC236}">
                  <a16:creationId xmlns:a16="http://schemas.microsoft.com/office/drawing/2014/main" id="{B8F7DD8E-5599-FC0B-B132-18BEDF7A8E33}"/>
                </a:ext>
              </a:extLst>
            </p:cNvPr>
            <p:cNvSpPr/>
            <p:nvPr/>
          </p:nvSpPr>
          <p:spPr>
            <a:xfrm>
              <a:off x="57104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8694789D-0A22-2E38-3C46-989F4A37BB90}"/>
                </a:ext>
              </a:extLst>
            </p:cNvPr>
            <p:cNvSpPr/>
            <p:nvPr/>
          </p:nvSpPr>
          <p:spPr>
            <a:xfrm>
              <a:off x="57754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10A46ED9-9572-82C7-682C-1113D131D57F}"/>
                </a:ext>
              </a:extLst>
            </p:cNvPr>
            <p:cNvSpPr/>
            <p:nvPr/>
          </p:nvSpPr>
          <p:spPr>
            <a:xfrm>
              <a:off x="58404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AE895D7A-D355-B156-1CB1-C469415566B2}"/>
                </a:ext>
              </a:extLst>
            </p:cNvPr>
            <p:cNvSpPr/>
            <p:nvPr/>
          </p:nvSpPr>
          <p:spPr>
            <a:xfrm>
              <a:off x="590539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BD21E367-0387-A135-94FB-71AE3FF9B700}"/>
                </a:ext>
              </a:extLst>
            </p:cNvPr>
            <p:cNvSpPr/>
            <p:nvPr/>
          </p:nvSpPr>
          <p:spPr>
            <a:xfrm>
              <a:off x="597038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Oval 1108">
              <a:extLst>
                <a:ext uri="{FF2B5EF4-FFF2-40B4-BE49-F238E27FC236}">
                  <a16:creationId xmlns:a16="http://schemas.microsoft.com/office/drawing/2014/main" id="{862DA838-08AE-F1EF-BCB4-04A5CAE31475}"/>
                </a:ext>
              </a:extLst>
            </p:cNvPr>
            <p:cNvSpPr/>
            <p:nvPr/>
          </p:nvSpPr>
          <p:spPr>
            <a:xfrm>
              <a:off x="603536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7C032695-99F4-39BB-5ECB-86FE2EE761A6}"/>
                </a:ext>
              </a:extLst>
            </p:cNvPr>
            <p:cNvSpPr/>
            <p:nvPr/>
          </p:nvSpPr>
          <p:spPr>
            <a:xfrm>
              <a:off x="61003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29862E6E-D937-09C8-BB9B-B7FE20C15F67}"/>
                </a:ext>
              </a:extLst>
            </p:cNvPr>
            <p:cNvSpPr/>
            <p:nvPr/>
          </p:nvSpPr>
          <p:spPr>
            <a:xfrm>
              <a:off x="616533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0D9E5D66-8E6F-F7B0-8383-55BF3C1E04CE}"/>
                </a:ext>
              </a:extLst>
            </p:cNvPr>
            <p:cNvSpPr/>
            <p:nvPr/>
          </p:nvSpPr>
          <p:spPr>
            <a:xfrm>
              <a:off x="6230317"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Oval 1112">
              <a:extLst>
                <a:ext uri="{FF2B5EF4-FFF2-40B4-BE49-F238E27FC236}">
                  <a16:creationId xmlns:a16="http://schemas.microsoft.com/office/drawing/2014/main" id="{8D86598A-33B7-9C08-C269-C29031981F97}"/>
                </a:ext>
              </a:extLst>
            </p:cNvPr>
            <p:cNvSpPr/>
            <p:nvPr/>
          </p:nvSpPr>
          <p:spPr>
            <a:xfrm>
              <a:off x="564545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Oval 1113">
              <a:extLst>
                <a:ext uri="{FF2B5EF4-FFF2-40B4-BE49-F238E27FC236}">
                  <a16:creationId xmlns:a16="http://schemas.microsoft.com/office/drawing/2014/main" id="{A68EA722-8112-9D87-62AD-4D28420B48B0}"/>
                </a:ext>
              </a:extLst>
            </p:cNvPr>
            <p:cNvSpPr/>
            <p:nvPr/>
          </p:nvSpPr>
          <p:spPr>
            <a:xfrm>
              <a:off x="571043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51839B38-CFF7-E2C3-DCB2-CC435802C0E0}"/>
                </a:ext>
              </a:extLst>
            </p:cNvPr>
            <p:cNvSpPr/>
            <p:nvPr/>
          </p:nvSpPr>
          <p:spPr>
            <a:xfrm>
              <a:off x="57754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A4C19A25-1C84-D09C-8037-B09582373ADA}"/>
                </a:ext>
              </a:extLst>
            </p:cNvPr>
            <p:cNvSpPr/>
            <p:nvPr/>
          </p:nvSpPr>
          <p:spPr>
            <a:xfrm>
              <a:off x="58404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Oval 1116">
              <a:extLst>
                <a:ext uri="{FF2B5EF4-FFF2-40B4-BE49-F238E27FC236}">
                  <a16:creationId xmlns:a16="http://schemas.microsoft.com/office/drawing/2014/main" id="{59BD40DF-8550-95F0-9C0A-106581241F58}"/>
                </a:ext>
              </a:extLst>
            </p:cNvPr>
            <p:cNvSpPr/>
            <p:nvPr/>
          </p:nvSpPr>
          <p:spPr>
            <a:xfrm>
              <a:off x="59053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F59F62C6-DC3F-9A8C-0A1E-85F98C7B58D6}"/>
                </a:ext>
              </a:extLst>
            </p:cNvPr>
            <p:cNvSpPr/>
            <p:nvPr/>
          </p:nvSpPr>
          <p:spPr>
            <a:xfrm>
              <a:off x="59703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544F835A-E3AF-0EF3-D361-6F70C185C5EA}"/>
                </a:ext>
              </a:extLst>
            </p:cNvPr>
            <p:cNvSpPr/>
            <p:nvPr/>
          </p:nvSpPr>
          <p:spPr>
            <a:xfrm>
              <a:off x="603536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04512ACB-C6C2-E73B-8D4E-CF615C153114}"/>
                </a:ext>
              </a:extLst>
            </p:cNvPr>
            <p:cNvSpPr/>
            <p:nvPr/>
          </p:nvSpPr>
          <p:spPr>
            <a:xfrm>
              <a:off x="610034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884CECB4-A419-CA2C-A158-EAF4187840E9}"/>
                </a:ext>
              </a:extLst>
            </p:cNvPr>
            <p:cNvSpPr/>
            <p:nvPr/>
          </p:nvSpPr>
          <p:spPr>
            <a:xfrm>
              <a:off x="61653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Oval 1121">
              <a:extLst>
                <a:ext uri="{FF2B5EF4-FFF2-40B4-BE49-F238E27FC236}">
                  <a16:creationId xmlns:a16="http://schemas.microsoft.com/office/drawing/2014/main" id="{61CE48D8-DBC8-F3EA-54AD-24872E0D72ED}"/>
                </a:ext>
              </a:extLst>
            </p:cNvPr>
            <p:cNvSpPr/>
            <p:nvPr/>
          </p:nvSpPr>
          <p:spPr>
            <a:xfrm>
              <a:off x="623031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BA9AC731-51EE-23AB-96A1-5D636C361E70}"/>
                </a:ext>
              </a:extLst>
            </p:cNvPr>
            <p:cNvSpPr txBox="1"/>
            <p:nvPr/>
          </p:nvSpPr>
          <p:spPr>
            <a:xfrm>
              <a:off x="5645452" y="5818488"/>
              <a:ext cx="630582" cy="230832"/>
            </a:xfrm>
            <a:prstGeom prst="rect">
              <a:avLst/>
            </a:prstGeom>
            <a:noFill/>
          </p:spPr>
          <p:txBody>
            <a:bodyPr wrap="square" rtlCol="0">
              <a:spAutoFit/>
            </a:bodyPr>
            <a:lstStyle/>
            <a:p>
              <a:pPr algn="ctr"/>
              <a:r>
                <a:rPr lang="en-US" sz="900" i="1" dirty="0"/>
                <a:t>p</a:t>
              </a:r>
              <a:r>
                <a:rPr lang="en-US" sz="900" dirty="0"/>
                <a:t>=0.1094</a:t>
              </a:r>
            </a:p>
          </p:txBody>
        </p:sp>
      </p:grpSp>
      <p:grpSp>
        <p:nvGrpSpPr>
          <p:cNvPr id="1191" name="Group 1190">
            <a:extLst>
              <a:ext uri="{FF2B5EF4-FFF2-40B4-BE49-F238E27FC236}">
                <a16:creationId xmlns:a16="http://schemas.microsoft.com/office/drawing/2014/main" id="{526C1435-7D77-9509-984C-3683C2D92B24}"/>
              </a:ext>
            </a:extLst>
          </p:cNvPr>
          <p:cNvGrpSpPr/>
          <p:nvPr/>
        </p:nvGrpSpPr>
        <p:grpSpPr>
          <a:xfrm>
            <a:off x="3056378" y="5491391"/>
            <a:ext cx="630585" cy="396763"/>
            <a:chOff x="6402997" y="5818488"/>
            <a:chExt cx="630585" cy="396763"/>
          </a:xfrm>
        </p:grpSpPr>
        <p:sp>
          <p:nvSpPr>
            <p:cNvPr id="1125" name="Oval 1124">
              <a:extLst>
                <a:ext uri="{FF2B5EF4-FFF2-40B4-BE49-F238E27FC236}">
                  <a16:creationId xmlns:a16="http://schemas.microsoft.com/office/drawing/2014/main" id="{C6332F57-1D6C-64D7-9ABC-D3C02260E509}"/>
                </a:ext>
              </a:extLst>
            </p:cNvPr>
            <p:cNvSpPr/>
            <p:nvPr/>
          </p:nvSpPr>
          <p:spPr>
            <a:xfrm>
              <a:off x="6467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Oval 1125">
              <a:extLst>
                <a:ext uri="{FF2B5EF4-FFF2-40B4-BE49-F238E27FC236}">
                  <a16:creationId xmlns:a16="http://schemas.microsoft.com/office/drawing/2014/main" id="{0F3B5C57-E073-1AEB-B99C-D96D1611884D}"/>
                </a:ext>
              </a:extLst>
            </p:cNvPr>
            <p:cNvSpPr/>
            <p:nvPr/>
          </p:nvSpPr>
          <p:spPr>
            <a:xfrm>
              <a:off x="6532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 name="Oval 1126">
              <a:extLst>
                <a:ext uri="{FF2B5EF4-FFF2-40B4-BE49-F238E27FC236}">
                  <a16:creationId xmlns:a16="http://schemas.microsoft.com/office/drawing/2014/main" id="{C06D7C66-0918-D525-EA79-5D30DD8AEE80}"/>
                </a:ext>
              </a:extLst>
            </p:cNvPr>
            <p:cNvSpPr/>
            <p:nvPr/>
          </p:nvSpPr>
          <p:spPr>
            <a:xfrm>
              <a:off x="6597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Oval 1127">
              <a:extLst>
                <a:ext uri="{FF2B5EF4-FFF2-40B4-BE49-F238E27FC236}">
                  <a16:creationId xmlns:a16="http://schemas.microsoft.com/office/drawing/2014/main" id="{F9956A7B-3A50-60E5-0D7C-C242BB570B75}"/>
                </a:ext>
              </a:extLst>
            </p:cNvPr>
            <p:cNvSpPr/>
            <p:nvPr/>
          </p:nvSpPr>
          <p:spPr>
            <a:xfrm>
              <a:off x="6662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Oval 1128">
              <a:extLst>
                <a:ext uri="{FF2B5EF4-FFF2-40B4-BE49-F238E27FC236}">
                  <a16:creationId xmlns:a16="http://schemas.microsoft.com/office/drawing/2014/main" id="{3B2CDE7F-ED09-A1F8-2FF0-4E1B90BD54C2}"/>
                </a:ext>
              </a:extLst>
            </p:cNvPr>
            <p:cNvSpPr/>
            <p:nvPr/>
          </p:nvSpPr>
          <p:spPr>
            <a:xfrm>
              <a:off x="6727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Oval 1129">
              <a:extLst>
                <a:ext uri="{FF2B5EF4-FFF2-40B4-BE49-F238E27FC236}">
                  <a16:creationId xmlns:a16="http://schemas.microsoft.com/office/drawing/2014/main" id="{F6C542B0-D6AE-A7FA-1207-4DCDFA6E6B3E}"/>
                </a:ext>
              </a:extLst>
            </p:cNvPr>
            <p:cNvSpPr/>
            <p:nvPr/>
          </p:nvSpPr>
          <p:spPr>
            <a:xfrm>
              <a:off x="67929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1" name="Oval 1130">
              <a:extLst>
                <a:ext uri="{FF2B5EF4-FFF2-40B4-BE49-F238E27FC236}">
                  <a16:creationId xmlns:a16="http://schemas.microsoft.com/office/drawing/2014/main" id="{37EB22BB-C510-DF4F-43AA-AAE706F29356}"/>
                </a:ext>
              </a:extLst>
            </p:cNvPr>
            <p:cNvSpPr/>
            <p:nvPr/>
          </p:nvSpPr>
          <p:spPr>
            <a:xfrm>
              <a:off x="685789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Oval 1131">
              <a:extLst>
                <a:ext uri="{FF2B5EF4-FFF2-40B4-BE49-F238E27FC236}">
                  <a16:creationId xmlns:a16="http://schemas.microsoft.com/office/drawing/2014/main" id="{F593E6C1-15DF-26EA-D270-A1432BFEBD98}"/>
                </a:ext>
              </a:extLst>
            </p:cNvPr>
            <p:cNvSpPr/>
            <p:nvPr/>
          </p:nvSpPr>
          <p:spPr>
            <a:xfrm>
              <a:off x="692288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Oval 1132">
              <a:extLst>
                <a:ext uri="{FF2B5EF4-FFF2-40B4-BE49-F238E27FC236}">
                  <a16:creationId xmlns:a16="http://schemas.microsoft.com/office/drawing/2014/main" id="{99C29B85-6214-CC23-4F38-ACFEB9AAF115}"/>
                </a:ext>
              </a:extLst>
            </p:cNvPr>
            <p:cNvSpPr/>
            <p:nvPr/>
          </p:nvSpPr>
          <p:spPr>
            <a:xfrm>
              <a:off x="698786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E8DE7831-6A35-D02E-9593-D556C5EC5576}"/>
                </a:ext>
              </a:extLst>
            </p:cNvPr>
            <p:cNvSpPr/>
            <p:nvPr/>
          </p:nvSpPr>
          <p:spPr>
            <a:xfrm>
              <a:off x="6403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A0C45E78-E067-DD85-AE13-82D5A65463CF}"/>
                </a:ext>
              </a:extLst>
            </p:cNvPr>
            <p:cNvSpPr/>
            <p:nvPr/>
          </p:nvSpPr>
          <p:spPr>
            <a:xfrm>
              <a:off x="640299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A94DC90B-DF7E-B5BE-5046-B111B333C049}"/>
                </a:ext>
              </a:extLst>
            </p:cNvPr>
            <p:cNvSpPr/>
            <p:nvPr/>
          </p:nvSpPr>
          <p:spPr>
            <a:xfrm>
              <a:off x="646798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D23665B1-64F5-6E55-5100-6DE87B42DAA4}"/>
                </a:ext>
              </a:extLst>
            </p:cNvPr>
            <p:cNvSpPr/>
            <p:nvPr/>
          </p:nvSpPr>
          <p:spPr>
            <a:xfrm>
              <a:off x="653296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7D5CD94B-9D71-EC0D-FE96-7FB2A9A234B9}"/>
                </a:ext>
              </a:extLst>
            </p:cNvPr>
            <p:cNvSpPr/>
            <p:nvPr/>
          </p:nvSpPr>
          <p:spPr>
            <a:xfrm>
              <a:off x="6597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C6713CF2-7A46-1FE4-3E03-FD806E125618}"/>
                </a:ext>
              </a:extLst>
            </p:cNvPr>
            <p:cNvSpPr/>
            <p:nvPr/>
          </p:nvSpPr>
          <p:spPr>
            <a:xfrm>
              <a:off x="6662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503EAADC-DA77-2BD0-7BC6-9EAFFD5A47EC}"/>
                </a:ext>
              </a:extLst>
            </p:cNvPr>
            <p:cNvSpPr/>
            <p:nvPr/>
          </p:nvSpPr>
          <p:spPr>
            <a:xfrm>
              <a:off x="6727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Oval 1139">
              <a:extLst>
                <a:ext uri="{FF2B5EF4-FFF2-40B4-BE49-F238E27FC236}">
                  <a16:creationId xmlns:a16="http://schemas.microsoft.com/office/drawing/2014/main" id="{C926F945-5A0D-D9DA-CE59-63D5ED2ACAD1}"/>
                </a:ext>
              </a:extLst>
            </p:cNvPr>
            <p:cNvSpPr/>
            <p:nvPr/>
          </p:nvSpPr>
          <p:spPr>
            <a:xfrm>
              <a:off x="67929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1" name="Oval 1140">
              <a:extLst>
                <a:ext uri="{FF2B5EF4-FFF2-40B4-BE49-F238E27FC236}">
                  <a16:creationId xmlns:a16="http://schemas.microsoft.com/office/drawing/2014/main" id="{D6C7E693-087E-FF3D-47E0-76B885FCDEC2}"/>
                </a:ext>
              </a:extLst>
            </p:cNvPr>
            <p:cNvSpPr/>
            <p:nvPr/>
          </p:nvSpPr>
          <p:spPr>
            <a:xfrm>
              <a:off x="68578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32CFB8A2-4640-8005-D892-2780A47FF2F4}"/>
                </a:ext>
              </a:extLst>
            </p:cNvPr>
            <p:cNvSpPr/>
            <p:nvPr/>
          </p:nvSpPr>
          <p:spPr>
            <a:xfrm>
              <a:off x="69228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B5140791-75E5-234A-7EEA-D3911F157625}"/>
                </a:ext>
              </a:extLst>
            </p:cNvPr>
            <p:cNvSpPr/>
            <p:nvPr/>
          </p:nvSpPr>
          <p:spPr>
            <a:xfrm>
              <a:off x="698785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TextBox 1143">
              <a:extLst>
                <a:ext uri="{FF2B5EF4-FFF2-40B4-BE49-F238E27FC236}">
                  <a16:creationId xmlns:a16="http://schemas.microsoft.com/office/drawing/2014/main" id="{37EB05FC-0AF3-990A-9CD6-ACFA4F5C3E99}"/>
                </a:ext>
              </a:extLst>
            </p:cNvPr>
            <p:cNvSpPr txBox="1"/>
            <p:nvPr/>
          </p:nvSpPr>
          <p:spPr>
            <a:xfrm>
              <a:off x="6402997" y="5818488"/>
              <a:ext cx="630582" cy="230832"/>
            </a:xfrm>
            <a:prstGeom prst="rect">
              <a:avLst/>
            </a:prstGeom>
            <a:noFill/>
          </p:spPr>
          <p:txBody>
            <a:bodyPr wrap="square" rtlCol="0">
              <a:spAutoFit/>
            </a:bodyPr>
            <a:lstStyle/>
            <a:p>
              <a:pPr algn="ctr"/>
              <a:r>
                <a:rPr lang="en-US" sz="900" i="1" dirty="0"/>
                <a:t>p</a:t>
              </a:r>
              <a:r>
                <a:rPr lang="en-US" sz="900" dirty="0"/>
                <a:t>=0.3438</a:t>
              </a:r>
            </a:p>
          </p:txBody>
        </p:sp>
      </p:grpSp>
      <p:grpSp>
        <p:nvGrpSpPr>
          <p:cNvPr id="1193" name="Group 1192">
            <a:extLst>
              <a:ext uri="{FF2B5EF4-FFF2-40B4-BE49-F238E27FC236}">
                <a16:creationId xmlns:a16="http://schemas.microsoft.com/office/drawing/2014/main" id="{EBBE96B0-70E6-A2E6-E1ED-C593201A84B1}"/>
              </a:ext>
            </a:extLst>
          </p:cNvPr>
          <p:cNvGrpSpPr/>
          <p:nvPr/>
        </p:nvGrpSpPr>
        <p:grpSpPr>
          <a:xfrm>
            <a:off x="3810622" y="5491391"/>
            <a:ext cx="630585" cy="396763"/>
            <a:chOff x="7159147" y="5818488"/>
            <a:chExt cx="630585" cy="396763"/>
          </a:xfrm>
        </p:grpSpPr>
        <p:sp>
          <p:nvSpPr>
            <p:cNvPr id="1145" name="Oval 1144">
              <a:extLst>
                <a:ext uri="{FF2B5EF4-FFF2-40B4-BE49-F238E27FC236}">
                  <a16:creationId xmlns:a16="http://schemas.microsoft.com/office/drawing/2014/main" id="{1E4C967E-BA0C-9DCF-610A-6C1AEFCE65D1}"/>
                </a:ext>
              </a:extLst>
            </p:cNvPr>
            <p:cNvSpPr/>
            <p:nvPr/>
          </p:nvSpPr>
          <p:spPr>
            <a:xfrm>
              <a:off x="71591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8EFB395C-105A-896C-73F9-C94E8D911333}"/>
                </a:ext>
              </a:extLst>
            </p:cNvPr>
            <p:cNvSpPr/>
            <p:nvPr/>
          </p:nvSpPr>
          <p:spPr>
            <a:xfrm>
              <a:off x="72241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E1295926-7055-21D4-927C-7D2DA48B59C8}"/>
                </a:ext>
              </a:extLst>
            </p:cNvPr>
            <p:cNvSpPr/>
            <p:nvPr/>
          </p:nvSpPr>
          <p:spPr>
            <a:xfrm>
              <a:off x="72891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EDF65367-38B0-6774-D081-6B2BB36FC06B}"/>
                </a:ext>
              </a:extLst>
            </p:cNvPr>
            <p:cNvSpPr/>
            <p:nvPr/>
          </p:nvSpPr>
          <p:spPr>
            <a:xfrm>
              <a:off x="73541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9" name="Oval 1148">
              <a:extLst>
                <a:ext uri="{FF2B5EF4-FFF2-40B4-BE49-F238E27FC236}">
                  <a16:creationId xmlns:a16="http://schemas.microsoft.com/office/drawing/2014/main" id="{B951FE01-EAE4-154E-B345-818033000916}"/>
                </a:ext>
              </a:extLst>
            </p:cNvPr>
            <p:cNvSpPr/>
            <p:nvPr/>
          </p:nvSpPr>
          <p:spPr>
            <a:xfrm>
              <a:off x="74190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CBA5BB46-2C01-0CE5-91CC-63CB4FE3DB6A}"/>
                </a:ext>
              </a:extLst>
            </p:cNvPr>
            <p:cNvSpPr/>
            <p:nvPr/>
          </p:nvSpPr>
          <p:spPr>
            <a:xfrm>
              <a:off x="74840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3361F877-3EB4-55FA-8593-572158BD0D96}"/>
                </a:ext>
              </a:extLst>
            </p:cNvPr>
            <p:cNvSpPr/>
            <p:nvPr/>
          </p:nvSpPr>
          <p:spPr>
            <a:xfrm>
              <a:off x="754906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1097C10D-5942-17F4-B789-8F168251B4BC}"/>
                </a:ext>
              </a:extLst>
            </p:cNvPr>
            <p:cNvSpPr/>
            <p:nvPr/>
          </p:nvSpPr>
          <p:spPr>
            <a:xfrm>
              <a:off x="761404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15E11869-20C8-D1AD-C7AE-223B76F9F4AD}"/>
                </a:ext>
              </a:extLst>
            </p:cNvPr>
            <p:cNvSpPr/>
            <p:nvPr/>
          </p:nvSpPr>
          <p:spPr>
            <a:xfrm>
              <a:off x="767903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84C38EB1-D1F7-BC27-1D96-89294904DEB5}"/>
                </a:ext>
              </a:extLst>
            </p:cNvPr>
            <p:cNvSpPr/>
            <p:nvPr/>
          </p:nvSpPr>
          <p:spPr>
            <a:xfrm>
              <a:off x="77440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34C16518-87B5-D608-7144-4F17DD7FE737}"/>
                </a:ext>
              </a:extLst>
            </p:cNvPr>
            <p:cNvSpPr/>
            <p:nvPr/>
          </p:nvSpPr>
          <p:spPr>
            <a:xfrm>
              <a:off x="71591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523C4F72-B919-8AAF-F02C-7FDA2403ECE2}"/>
                </a:ext>
              </a:extLst>
            </p:cNvPr>
            <p:cNvSpPr/>
            <p:nvPr/>
          </p:nvSpPr>
          <p:spPr>
            <a:xfrm>
              <a:off x="722413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Oval 1156">
              <a:extLst>
                <a:ext uri="{FF2B5EF4-FFF2-40B4-BE49-F238E27FC236}">
                  <a16:creationId xmlns:a16="http://schemas.microsoft.com/office/drawing/2014/main" id="{2C50E0AA-46B4-E217-9D16-F763CAD31459}"/>
                </a:ext>
              </a:extLst>
            </p:cNvPr>
            <p:cNvSpPr/>
            <p:nvPr/>
          </p:nvSpPr>
          <p:spPr>
            <a:xfrm>
              <a:off x="728911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Oval 1157">
              <a:extLst>
                <a:ext uri="{FF2B5EF4-FFF2-40B4-BE49-F238E27FC236}">
                  <a16:creationId xmlns:a16="http://schemas.microsoft.com/office/drawing/2014/main" id="{DC03B1D4-16CF-40E1-F337-CE8715A8E738}"/>
                </a:ext>
              </a:extLst>
            </p:cNvPr>
            <p:cNvSpPr/>
            <p:nvPr/>
          </p:nvSpPr>
          <p:spPr>
            <a:xfrm>
              <a:off x="735410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Oval 1158">
              <a:extLst>
                <a:ext uri="{FF2B5EF4-FFF2-40B4-BE49-F238E27FC236}">
                  <a16:creationId xmlns:a16="http://schemas.microsoft.com/office/drawing/2014/main" id="{5A927EFC-26E5-5293-E2F0-38FE4B692347}"/>
                </a:ext>
              </a:extLst>
            </p:cNvPr>
            <p:cNvSpPr/>
            <p:nvPr/>
          </p:nvSpPr>
          <p:spPr>
            <a:xfrm>
              <a:off x="74190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04BBE682-064F-FB9C-6509-53271EB11C2E}"/>
                </a:ext>
              </a:extLst>
            </p:cNvPr>
            <p:cNvSpPr/>
            <p:nvPr/>
          </p:nvSpPr>
          <p:spPr>
            <a:xfrm>
              <a:off x="74840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D60C0BF8-0C8C-2A3F-03B3-9304D80657BC}"/>
                </a:ext>
              </a:extLst>
            </p:cNvPr>
            <p:cNvSpPr/>
            <p:nvPr/>
          </p:nvSpPr>
          <p:spPr>
            <a:xfrm>
              <a:off x="75490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8CE1DDFF-8CBC-6230-BB58-3CDD3CF89517}"/>
                </a:ext>
              </a:extLst>
            </p:cNvPr>
            <p:cNvSpPr/>
            <p:nvPr/>
          </p:nvSpPr>
          <p:spPr>
            <a:xfrm>
              <a:off x="7614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91554B7B-411C-552D-AFC8-FC71FCE2B8CF}"/>
                </a:ext>
              </a:extLst>
            </p:cNvPr>
            <p:cNvSpPr/>
            <p:nvPr/>
          </p:nvSpPr>
          <p:spPr>
            <a:xfrm>
              <a:off x="7679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DE1DF9C6-AE66-10EB-470B-34C8EB5CB65E}"/>
                </a:ext>
              </a:extLst>
            </p:cNvPr>
            <p:cNvSpPr/>
            <p:nvPr/>
          </p:nvSpPr>
          <p:spPr>
            <a:xfrm>
              <a:off x="77440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TextBox 1164">
              <a:extLst>
                <a:ext uri="{FF2B5EF4-FFF2-40B4-BE49-F238E27FC236}">
                  <a16:creationId xmlns:a16="http://schemas.microsoft.com/office/drawing/2014/main" id="{657916D7-AB72-B1D5-B222-0F4768B61233}"/>
                </a:ext>
              </a:extLst>
            </p:cNvPr>
            <p:cNvSpPr txBox="1"/>
            <p:nvPr/>
          </p:nvSpPr>
          <p:spPr>
            <a:xfrm>
              <a:off x="7159147" y="5818488"/>
              <a:ext cx="630582" cy="230832"/>
            </a:xfrm>
            <a:prstGeom prst="rect">
              <a:avLst/>
            </a:prstGeom>
            <a:noFill/>
          </p:spPr>
          <p:txBody>
            <a:bodyPr wrap="square" rtlCol="0">
              <a:spAutoFit/>
            </a:bodyPr>
            <a:lstStyle/>
            <a:p>
              <a:pPr algn="ctr"/>
              <a:r>
                <a:rPr lang="en-US" sz="900" i="1" dirty="0"/>
                <a:t>p</a:t>
              </a:r>
              <a:r>
                <a:rPr lang="en-US" sz="900" dirty="0"/>
                <a:t>=0.7539</a:t>
              </a:r>
            </a:p>
          </p:txBody>
        </p:sp>
      </p:grpSp>
      <p:grpSp>
        <p:nvGrpSpPr>
          <p:cNvPr id="1194" name="Group 1193">
            <a:extLst>
              <a:ext uri="{FF2B5EF4-FFF2-40B4-BE49-F238E27FC236}">
                <a16:creationId xmlns:a16="http://schemas.microsoft.com/office/drawing/2014/main" id="{8173268F-D1A8-F561-F154-F8BC5AB1BD9F}"/>
              </a:ext>
            </a:extLst>
          </p:cNvPr>
          <p:cNvGrpSpPr/>
          <p:nvPr/>
        </p:nvGrpSpPr>
        <p:grpSpPr>
          <a:xfrm>
            <a:off x="4564865" y="5491391"/>
            <a:ext cx="630585" cy="396763"/>
            <a:chOff x="7903261" y="5818488"/>
            <a:chExt cx="630585" cy="396763"/>
          </a:xfrm>
        </p:grpSpPr>
        <p:sp>
          <p:nvSpPr>
            <p:cNvPr id="1166" name="Oval 1165">
              <a:extLst>
                <a:ext uri="{FF2B5EF4-FFF2-40B4-BE49-F238E27FC236}">
                  <a16:creationId xmlns:a16="http://schemas.microsoft.com/office/drawing/2014/main" id="{BF893CB2-0EF3-88A0-443F-2EE92A8E7A2B}"/>
                </a:ext>
              </a:extLst>
            </p:cNvPr>
            <p:cNvSpPr/>
            <p:nvPr/>
          </p:nvSpPr>
          <p:spPr>
            <a:xfrm>
              <a:off x="790326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Oval 1166">
              <a:extLst>
                <a:ext uri="{FF2B5EF4-FFF2-40B4-BE49-F238E27FC236}">
                  <a16:creationId xmlns:a16="http://schemas.microsoft.com/office/drawing/2014/main" id="{DE24E941-AC0B-AE8D-6DF6-EDA446F60162}"/>
                </a:ext>
              </a:extLst>
            </p:cNvPr>
            <p:cNvSpPr/>
            <p:nvPr/>
          </p:nvSpPr>
          <p:spPr>
            <a:xfrm>
              <a:off x="796824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3EECEB31-8F2B-F380-4EA9-56DE3B771EE1}"/>
                </a:ext>
              </a:extLst>
            </p:cNvPr>
            <p:cNvSpPr/>
            <p:nvPr/>
          </p:nvSpPr>
          <p:spPr>
            <a:xfrm>
              <a:off x="803323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4D7C0199-DE6F-F8F1-83EF-FE35765109F2}"/>
                </a:ext>
              </a:extLst>
            </p:cNvPr>
            <p:cNvSpPr/>
            <p:nvPr/>
          </p:nvSpPr>
          <p:spPr>
            <a:xfrm>
              <a:off x="809821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6E09ED18-0247-DB1B-481A-7ADA4EE5E7C3}"/>
                </a:ext>
              </a:extLst>
            </p:cNvPr>
            <p:cNvSpPr/>
            <p:nvPr/>
          </p:nvSpPr>
          <p:spPr>
            <a:xfrm>
              <a:off x="816320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17641B04-8730-93FA-2A0E-40C1411F107A}"/>
                </a:ext>
              </a:extLst>
            </p:cNvPr>
            <p:cNvSpPr/>
            <p:nvPr/>
          </p:nvSpPr>
          <p:spPr>
            <a:xfrm>
              <a:off x="822818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325490F5-96FC-9925-1893-038E15CFC4DF}"/>
                </a:ext>
              </a:extLst>
            </p:cNvPr>
            <p:cNvSpPr/>
            <p:nvPr/>
          </p:nvSpPr>
          <p:spPr>
            <a:xfrm>
              <a:off x="829317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908A3A15-6F7C-5B24-5BB1-BE00D89AC3B7}"/>
                </a:ext>
              </a:extLst>
            </p:cNvPr>
            <p:cNvSpPr/>
            <p:nvPr/>
          </p:nvSpPr>
          <p:spPr>
            <a:xfrm>
              <a:off x="835815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768D2D16-6D53-7781-7A9C-78F08F9FD6D7}"/>
                </a:ext>
              </a:extLst>
            </p:cNvPr>
            <p:cNvSpPr/>
            <p:nvPr/>
          </p:nvSpPr>
          <p:spPr>
            <a:xfrm>
              <a:off x="842314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95CBB1D4-C0DF-9188-8C2E-623A82DFD51E}"/>
                </a:ext>
              </a:extLst>
            </p:cNvPr>
            <p:cNvSpPr/>
            <p:nvPr/>
          </p:nvSpPr>
          <p:spPr>
            <a:xfrm>
              <a:off x="8488126"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Oval 1175">
              <a:extLst>
                <a:ext uri="{FF2B5EF4-FFF2-40B4-BE49-F238E27FC236}">
                  <a16:creationId xmlns:a16="http://schemas.microsoft.com/office/drawing/2014/main" id="{C0FC34A5-E649-C8C6-3124-EEB0D286959E}"/>
                </a:ext>
              </a:extLst>
            </p:cNvPr>
            <p:cNvSpPr/>
            <p:nvPr/>
          </p:nvSpPr>
          <p:spPr>
            <a:xfrm>
              <a:off x="790326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Oval 1176">
              <a:extLst>
                <a:ext uri="{FF2B5EF4-FFF2-40B4-BE49-F238E27FC236}">
                  <a16:creationId xmlns:a16="http://schemas.microsoft.com/office/drawing/2014/main" id="{3FB88D89-EF9F-DE2F-9D4A-6B915939556F}"/>
                </a:ext>
              </a:extLst>
            </p:cNvPr>
            <p:cNvSpPr/>
            <p:nvPr/>
          </p:nvSpPr>
          <p:spPr>
            <a:xfrm>
              <a:off x="796824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77C0402C-C784-4BA3-279A-A88C38F9C6AD}"/>
                </a:ext>
              </a:extLst>
            </p:cNvPr>
            <p:cNvSpPr/>
            <p:nvPr/>
          </p:nvSpPr>
          <p:spPr>
            <a:xfrm>
              <a:off x="803323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3BB6865B-0D58-2DD5-9CFC-58AC0E756C36}"/>
                </a:ext>
              </a:extLst>
            </p:cNvPr>
            <p:cNvSpPr/>
            <p:nvPr/>
          </p:nvSpPr>
          <p:spPr>
            <a:xfrm>
              <a:off x="809821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73392D61-EE97-7B1F-7567-7F6C606C7A34}"/>
                </a:ext>
              </a:extLst>
            </p:cNvPr>
            <p:cNvSpPr/>
            <p:nvPr/>
          </p:nvSpPr>
          <p:spPr>
            <a:xfrm>
              <a:off x="816320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Oval 1180">
              <a:extLst>
                <a:ext uri="{FF2B5EF4-FFF2-40B4-BE49-F238E27FC236}">
                  <a16:creationId xmlns:a16="http://schemas.microsoft.com/office/drawing/2014/main" id="{678D8567-6A6A-47FC-115F-247FF60550F8}"/>
                </a:ext>
              </a:extLst>
            </p:cNvPr>
            <p:cNvSpPr/>
            <p:nvPr/>
          </p:nvSpPr>
          <p:spPr>
            <a:xfrm>
              <a:off x="822818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7E9F0518-5C34-30AF-864E-7011D5758DF5}"/>
                </a:ext>
              </a:extLst>
            </p:cNvPr>
            <p:cNvSpPr/>
            <p:nvPr/>
          </p:nvSpPr>
          <p:spPr>
            <a:xfrm>
              <a:off x="829317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F13803B9-692A-1E91-C77E-7CC60DB55565}"/>
                </a:ext>
              </a:extLst>
            </p:cNvPr>
            <p:cNvSpPr/>
            <p:nvPr/>
          </p:nvSpPr>
          <p:spPr>
            <a:xfrm>
              <a:off x="835815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2B930C0E-88C6-B574-BB16-CF771B9D9DDB}"/>
                </a:ext>
              </a:extLst>
            </p:cNvPr>
            <p:cNvSpPr/>
            <p:nvPr/>
          </p:nvSpPr>
          <p:spPr>
            <a:xfrm>
              <a:off x="842314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Oval 1184">
              <a:extLst>
                <a:ext uri="{FF2B5EF4-FFF2-40B4-BE49-F238E27FC236}">
                  <a16:creationId xmlns:a16="http://schemas.microsoft.com/office/drawing/2014/main" id="{46B01995-34F3-C076-9412-CA5FE8D2B34F}"/>
                </a:ext>
              </a:extLst>
            </p:cNvPr>
            <p:cNvSpPr/>
            <p:nvPr/>
          </p:nvSpPr>
          <p:spPr>
            <a:xfrm>
              <a:off x="8488123"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TextBox 1185">
              <a:extLst>
                <a:ext uri="{FF2B5EF4-FFF2-40B4-BE49-F238E27FC236}">
                  <a16:creationId xmlns:a16="http://schemas.microsoft.com/office/drawing/2014/main" id="{B501D421-381B-A24A-683F-AF4F7DD2580C}"/>
                </a:ext>
              </a:extLst>
            </p:cNvPr>
            <p:cNvSpPr txBox="1"/>
            <p:nvPr/>
          </p:nvSpPr>
          <p:spPr>
            <a:xfrm>
              <a:off x="7903261" y="5818488"/>
              <a:ext cx="630582" cy="230832"/>
            </a:xfrm>
            <a:prstGeom prst="rect">
              <a:avLst/>
            </a:prstGeom>
            <a:noFill/>
          </p:spPr>
          <p:txBody>
            <a:bodyPr wrap="square" rtlCol="0">
              <a:spAutoFit/>
            </a:bodyPr>
            <a:lstStyle/>
            <a:p>
              <a:pPr algn="ctr"/>
              <a:r>
                <a:rPr lang="en-US" sz="900" i="1" dirty="0"/>
                <a:t>p</a:t>
              </a:r>
              <a:r>
                <a:rPr lang="en-US" sz="900" dirty="0"/>
                <a:t>=1</a:t>
              </a:r>
            </a:p>
          </p:txBody>
        </p:sp>
      </p:grpSp>
      <mc:AlternateContent xmlns:mc="http://schemas.openxmlformats.org/markup-compatibility/2006" xmlns:a14="http://schemas.microsoft.com/office/drawing/2010/main">
        <mc:Choice Requires="a14">
          <p:sp>
            <p:nvSpPr>
              <p:cNvPr id="1199" name="TextBox 1198">
                <a:extLst>
                  <a:ext uri="{FF2B5EF4-FFF2-40B4-BE49-F238E27FC236}">
                    <a16:creationId xmlns:a16="http://schemas.microsoft.com/office/drawing/2014/main" id="{0E958BF6-EC21-E173-4BEA-6169C256DED3}"/>
                  </a:ext>
                </a:extLst>
              </p:cNvPr>
              <p:cNvSpPr txBox="1"/>
              <p:nvPr/>
            </p:nvSpPr>
            <p:spPr>
              <a:xfrm>
                <a:off x="5561758" y="5865113"/>
                <a:ext cx="3031954" cy="2677656"/>
              </a:xfrm>
              <a:prstGeom prst="rect">
                <a:avLst/>
              </a:prstGeom>
              <a:noFill/>
            </p:spPr>
            <p:txBody>
              <a:bodyPr wrap="square" rtlCol="0">
                <a:spAutoFit/>
              </a:bodyPr>
              <a:lstStyle/>
              <a:p>
                <a:r>
                  <a:rPr lang="en-US" sz="1200" dirty="0"/>
                  <a:t>All 30 samples generated under the null hypothesis (</a:t>
                </a:r>
                <a:r>
                  <a:rPr lang="en-US" sz="1200" dirty="0" err="1"/>
                  <a:t>p_red</a:t>
                </a:r>
                <a:r>
                  <a:rPr lang="en-US" sz="1200" dirty="0"/>
                  <a:t> = </a:t>
                </a:r>
                <a:r>
                  <a:rPr lang="en-US" sz="1200" dirty="0" err="1"/>
                  <a:t>p_blue</a:t>
                </a:r>
                <a:r>
                  <a:rPr lang="en-US" sz="1200" dirty="0"/>
                  <a:t> = 0.5). Testing at </a:t>
                </a:r>
                <a14:m>
                  <m:oMath xmlns:m="http://schemas.openxmlformats.org/officeDocument/2006/math">
                    <m:r>
                      <a:rPr lang="en-US" sz="1200" i="1" smtClean="0">
                        <a:latin typeface="Cambria Math" panose="02040503050406030204" pitchFamily="18" charset="0"/>
                        <a:ea typeface="Cambria Math" panose="02040503050406030204" pitchFamily="18" charset="0"/>
                      </a:rPr>
                      <m:t>𝛼</m:t>
                    </m:r>
                    <m:r>
                      <a:rPr lang="en-US" sz="1200" b="0" i="1" smtClean="0">
                        <a:latin typeface="Cambria Math" panose="02040503050406030204" pitchFamily="18" charset="0"/>
                        <a:ea typeface="Cambria Math" panose="02040503050406030204" pitchFamily="18" charset="0"/>
                      </a:rPr>
                      <m:t>=0.05</m:t>
                    </m:r>
                  </m:oMath>
                </a14:m>
                <a:r>
                  <a:rPr lang="el-GR" sz="1200" dirty="0"/>
                  <a:t>, </a:t>
                </a:r>
                <a:r>
                  <a:rPr lang="en-US" sz="1200" dirty="0"/>
                  <a:t>we should expect 5% false positives (≈1-2 significant results by chance), as the purple box shows.</a:t>
                </a:r>
              </a:p>
              <a:p>
                <a:endParaRPr lang="en-US" sz="1200" dirty="0"/>
              </a:p>
              <a:p>
                <a:r>
                  <a:rPr lang="en-US" sz="1200" dirty="0"/>
                  <a:t>This illustrates </a:t>
                </a:r>
                <a:r>
                  <a:rPr lang="en-US" sz="1200" b="1" dirty="0"/>
                  <a:t>the multiple testing problem</a:t>
                </a:r>
                <a:r>
                  <a:rPr lang="en-US" sz="1200" dirty="0"/>
                  <a:t>.</a:t>
                </a:r>
              </a:p>
              <a:p>
                <a:endParaRPr lang="en-US" sz="1200" dirty="0"/>
              </a:p>
              <a:p>
                <a:r>
                  <a:rPr lang="en-US" sz="1200" b="1" dirty="0"/>
                  <a:t>Solution</a:t>
                </a:r>
                <a:r>
                  <a:rPr lang="en-US" sz="1200" dirty="0"/>
                  <a:t>: Apply correction methods to control error rates:</a:t>
                </a:r>
              </a:p>
              <a:p>
                <a:pPr marL="171450" indent="-171450">
                  <a:buFont typeface="Arial" panose="020B0604020202020204" pitchFamily="34" charset="0"/>
                  <a:buChar char="•"/>
                </a:pPr>
                <a:r>
                  <a:rPr lang="en-US" sz="1200" dirty="0"/>
                  <a:t>Family-wise error rate (FWER): e.g., Bonferroni correction (more stringent)</a:t>
                </a:r>
              </a:p>
              <a:p>
                <a:pPr marL="171450" indent="-171450">
                  <a:buFont typeface="Arial" panose="020B0604020202020204" pitchFamily="34" charset="0"/>
                  <a:buChar char="•"/>
                </a:pPr>
                <a:r>
                  <a:rPr lang="en-US" sz="1200" dirty="0"/>
                  <a:t>False discovery rate (FDR): Benjamini-Hochberg procedure (more powerful)</a:t>
                </a:r>
              </a:p>
            </p:txBody>
          </p:sp>
        </mc:Choice>
        <mc:Fallback xmlns="">
          <p:sp>
            <p:nvSpPr>
              <p:cNvPr id="1199" name="TextBox 1198">
                <a:extLst>
                  <a:ext uri="{FF2B5EF4-FFF2-40B4-BE49-F238E27FC236}">
                    <a16:creationId xmlns:a16="http://schemas.microsoft.com/office/drawing/2014/main" id="{0E958BF6-EC21-E173-4BEA-6169C256DED3}"/>
                  </a:ext>
                </a:extLst>
              </p:cNvPr>
              <p:cNvSpPr txBox="1">
                <a:spLocks noRot="1" noChangeAspect="1" noMove="1" noResize="1" noEditPoints="1" noAdjustHandles="1" noChangeArrowheads="1" noChangeShapeType="1" noTextEdit="1"/>
              </p:cNvSpPr>
              <p:nvPr/>
            </p:nvSpPr>
            <p:spPr>
              <a:xfrm>
                <a:off x="5561758" y="5865113"/>
                <a:ext cx="3031954" cy="2677656"/>
              </a:xfrm>
              <a:prstGeom prst="rect">
                <a:avLst/>
              </a:prstGeom>
              <a:blipFill>
                <a:blip r:embed="rId8"/>
                <a:stretch>
                  <a:fillRect b="-472"/>
                </a:stretch>
              </a:blipFill>
            </p:spPr>
            <p:txBody>
              <a:bodyPr/>
              <a:lstStyle/>
              <a:p>
                <a:r>
                  <a:rPr lang="en-US">
                    <a:noFill/>
                  </a:rPr>
                  <a:t> </a:t>
                </a:r>
              </a:p>
            </p:txBody>
          </p:sp>
        </mc:Fallback>
      </mc:AlternateContent>
      <p:pic>
        <p:nvPicPr>
          <p:cNvPr id="1201" name="Picture 1200">
            <a:extLst>
              <a:ext uri="{FF2B5EF4-FFF2-40B4-BE49-F238E27FC236}">
                <a16:creationId xmlns:a16="http://schemas.microsoft.com/office/drawing/2014/main" id="{04339FFD-0CB8-0C81-E1F6-47E9FA285693}"/>
              </a:ext>
            </a:extLst>
          </p:cNvPr>
          <p:cNvPicPr>
            <a:picLocks noChangeAspect="1"/>
          </p:cNvPicPr>
          <p:nvPr/>
        </p:nvPicPr>
        <p:blipFill>
          <a:blip r:embed="rId9"/>
          <a:stretch>
            <a:fillRect/>
          </a:stretch>
        </p:blipFill>
        <p:spPr>
          <a:xfrm>
            <a:off x="621968" y="5984915"/>
            <a:ext cx="4716513" cy="2620285"/>
          </a:xfrm>
          <a:prstGeom prst="rect">
            <a:avLst/>
          </a:prstGeom>
        </p:spPr>
      </p:pic>
      <p:pic>
        <p:nvPicPr>
          <p:cNvPr id="1203" name="Picture 1202">
            <a:extLst>
              <a:ext uri="{FF2B5EF4-FFF2-40B4-BE49-F238E27FC236}">
                <a16:creationId xmlns:a16="http://schemas.microsoft.com/office/drawing/2014/main" id="{B2E05CAE-A099-67C1-7E2B-1FFCCA44A5A6}"/>
              </a:ext>
            </a:extLst>
          </p:cNvPr>
          <p:cNvPicPr>
            <a:picLocks noChangeAspect="1"/>
          </p:cNvPicPr>
          <p:nvPr/>
        </p:nvPicPr>
        <p:blipFill>
          <a:blip r:embed="rId10"/>
          <a:stretch>
            <a:fillRect/>
          </a:stretch>
        </p:blipFill>
        <p:spPr>
          <a:xfrm>
            <a:off x="4689457" y="3002294"/>
            <a:ext cx="4068516" cy="2034258"/>
          </a:xfrm>
          <a:prstGeom prst="rect">
            <a:avLst/>
          </a:prstGeom>
        </p:spPr>
      </p:pic>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DCD446-BB8D-1619-4003-67C3A5E99C03}"/>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Factor Analysis</a:t>
            </a:r>
          </a:p>
        </p:txBody>
      </p:sp>
      <p:sp>
        <p:nvSpPr>
          <p:cNvPr id="4" name="Rounded Rectangle 3">
            <a:extLst>
              <a:ext uri="{FF2B5EF4-FFF2-40B4-BE49-F238E27FC236}">
                <a16:creationId xmlns:a16="http://schemas.microsoft.com/office/drawing/2014/main" id="{4A29BE67-9A19-6DD5-6643-0353E554892A}"/>
              </a:ext>
            </a:extLst>
          </p:cNvPr>
          <p:cNvSpPr/>
          <p:nvPr/>
        </p:nvSpPr>
        <p:spPr>
          <a:xfrm>
            <a:off x="5125792" y="834964"/>
            <a:ext cx="3100139" cy="3703320"/>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Rounded Rectangle 4">
            <a:extLst>
              <a:ext uri="{FF2B5EF4-FFF2-40B4-BE49-F238E27FC236}">
                <a16:creationId xmlns:a16="http://schemas.microsoft.com/office/drawing/2014/main" id="{D7F07AF0-5E90-A22C-E3CA-2447FC3F89BB}"/>
              </a:ext>
            </a:extLst>
          </p:cNvPr>
          <p:cNvSpPr/>
          <p:nvPr/>
        </p:nvSpPr>
        <p:spPr>
          <a:xfrm>
            <a:off x="770385" y="836614"/>
            <a:ext cx="3100139" cy="3700020"/>
          </a:xfrm>
          <a:prstGeom prst="round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TextBox 6">
            <a:extLst>
              <a:ext uri="{FF2B5EF4-FFF2-40B4-BE49-F238E27FC236}">
                <a16:creationId xmlns:a16="http://schemas.microsoft.com/office/drawing/2014/main" id="{548F8C0F-C7B6-FCE5-6F2E-00AC40FB3E5D}"/>
              </a:ext>
            </a:extLst>
          </p:cNvPr>
          <p:cNvSpPr txBox="1"/>
          <p:nvPr/>
        </p:nvSpPr>
        <p:spPr>
          <a:xfrm>
            <a:off x="768163" y="460740"/>
            <a:ext cx="7607673" cy="261610"/>
          </a:xfrm>
          <a:prstGeom prst="rect">
            <a:avLst/>
          </a:prstGeom>
          <a:noFill/>
        </p:spPr>
        <p:txBody>
          <a:bodyPr wrap="square">
            <a:spAutoFit/>
          </a:bodyPr>
          <a:lstStyle/>
          <a:p>
            <a:pPr algn="ctr"/>
            <a:r>
              <a:rPr lang="en-US" sz="1100" dirty="0"/>
              <a:t>Discovers the hidden factors that cause the pattern of the observed variables</a:t>
            </a:r>
          </a:p>
        </p:txBody>
      </p:sp>
      <p:sp>
        <p:nvSpPr>
          <p:cNvPr id="17" name="Oval 16">
            <a:extLst>
              <a:ext uri="{FF2B5EF4-FFF2-40B4-BE49-F238E27FC236}">
                <a16:creationId xmlns:a16="http://schemas.microsoft.com/office/drawing/2014/main" id="{386120E4-52E5-C5ED-D11C-9326CEE2D7AE}"/>
              </a:ext>
            </a:extLst>
          </p:cNvPr>
          <p:cNvSpPr>
            <a:spLocks noChangeAspect="1"/>
          </p:cNvSpPr>
          <p:nvPr/>
        </p:nvSpPr>
        <p:spPr>
          <a:xfrm>
            <a:off x="1895029" y="1172135"/>
            <a:ext cx="1100220" cy="1097280"/>
          </a:xfrm>
          <a:prstGeom prst="ellipse">
            <a:avLst/>
          </a:prstGeom>
          <a:solidFill>
            <a:srgbClr val="F8766C"/>
          </a:solidFill>
          <a:ln w="28575">
            <a:solidFill>
              <a:srgbClr val="F8766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1</a:t>
            </a:r>
          </a:p>
        </p:txBody>
      </p:sp>
      <p:sp>
        <p:nvSpPr>
          <p:cNvPr id="18" name="Oval 17">
            <a:extLst>
              <a:ext uri="{FF2B5EF4-FFF2-40B4-BE49-F238E27FC236}">
                <a16:creationId xmlns:a16="http://schemas.microsoft.com/office/drawing/2014/main" id="{A6DAD572-361F-B49E-1D5C-72F36108D5C6}"/>
              </a:ext>
            </a:extLst>
          </p:cNvPr>
          <p:cNvSpPr/>
          <p:nvPr/>
        </p:nvSpPr>
        <p:spPr>
          <a:xfrm>
            <a:off x="1896499" y="2731248"/>
            <a:ext cx="1097280" cy="1097280"/>
          </a:xfrm>
          <a:prstGeom prst="ellipse">
            <a:avLst/>
          </a:prstGeom>
          <a:solidFill>
            <a:schemeClr val="accent5">
              <a:lumMod val="75000"/>
            </a:schemeClr>
          </a:solidFill>
          <a:ln w="28575">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2</a:t>
            </a:r>
          </a:p>
        </p:txBody>
      </p:sp>
      <p:sp>
        <p:nvSpPr>
          <p:cNvPr id="19" name="Rounded Rectangle 18">
            <a:extLst>
              <a:ext uri="{FF2B5EF4-FFF2-40B4-BE49-F238E27FC236}">
                <a16:creationId xmlns:a16="http://schemas.microsoft.com/office/drawing/2014/main" id="{FCCC3092-67FF-4E41-CC68-59AEF5A3CC87}"/>
              </a:ext>
            </a:extLst>
          </p:cNvPr>
          <p:cNvSpPr/>
          <p:nvPr/>
        </p:nvSpPr>
        <p:spPr>
          <a:xfrm>
            <a:off x="5905395" y="119501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1</a:t>
            </a:r>
          </a:p>
        </p:txBody>
      </p:sp>
      <p:sp>
        <p:nvSpPr>
          <p:cNvPr id="20" name="Rounded Rectangle 19">
            <a:extLst>
              <a:ext uri="{FF2B5EF4-FFF2-40B4-BE49-F238E27FC236}">
                <a16:creationId xmlns:a16="http://schemas.microsoft.com/office/drawing/2014/main" id="{36EBA7AD-145D-849B-98C4-7FDF0E4900CE}"/>
              </a:ext>
            </a:extLst>
          </p:cNvPr>
          <p:cNvSpPr/>
          <p:nvPr/>
        </p:nvSpPr>
        <p:spPr>
          <a:xfrm>
            <a:off x="5905395" y="176419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2</a:t>
            </a:r>
          </a:p>
        </p:txBody>
      </p:sp>
      <p:sp>
        <p:nvSpPr>
          <p:cNvPr id="21" name="Rounded Rectangle 20">
            <a:extLst>
              <a:ext uri="{FF2B5EF4-FFF2-40B4-BE49-F238E27FC236}">
                <a16:creationId xmlns:a16="http://schemas.microsoft.com/office/drawing/2014/main" id="{B61859B9-0295-8083-ABFF-09819A52BFA0}"/>
              </a:ext>
            </a:extLst>
          </p:cNvPr>
          <p:cNvSpPr/>
          <p:nvPr/>
        </p:nvSpPr>
        <p:spPr>
          <a:xfrm>
            <a:off x="5905395" y="2384744"/>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3</a:t>
            </a:r>
          </a:p>
        </p:txBody>
      </p:sp>
      <p:sp>
        <p:nvSpPr>
          <p:cNvPr id="22" name="Rounded Rectangle 21">
            <a:extLst>
              <a:ext uri="{FF2B5EF4-FFF2-40B4-BE49-F238E27FC236}">
                <a16:creationId xmlns:a16="http://schemas.microsoft.com/office/drawing/2014/main" id="{4510FC7B-8F26-AB07-C70F-B0499E509222}"/>
              </a:ext>
            </a:extLst>
          </p:cNvPr>
          <p:cNvSpPr/>
          <p:nvPr/>
        </p:nvSpPr>
        <p:spPr>
          <a:xfrm>
            <a:off x="5905395" y="2986296"/>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4</a:t>
            </a:r>
          </a:p>
        </p:txBody>
      </p:sp>
      <p:sp>
        <p:nvSpPr>
          <p:cNvPr id="23" name="Rounded Rectangle 22">
            <a:extLst>
              <a:ext uri="{FF2B5EF4-FFF2-40B4-BE49-F238E27FC236}">
                <a16:creationId xmlns:a16="http://schemas.microsoft.com/office/drawing/2014/main" id="{3DDC5B10-28FE-1A8C-7494-73C56172F0F0}"/>
              </a:ext>
            </a:extLst>
          </p:cNvPr>
          <p:cNvSpPr/>
          <p:nvPr/>
        </p:nvSpPr>
        <p:spPr>
          <a:xfrm>
            <a:off x="5905395" y="3587848"/>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5</a:t>
            </a:r>
          </a:p>
        </p:txBody>
      </p:sp>
      <p:sp>
        <p:nvSpPr>
          <p:cNvPr id="24" name="TextBox 23">
            <a:extLst>
              <a:ext uri="{FF2B5EF4-FFF2-40B4-BE49-F238E27FC236}">
                <a16:creationId xmlns:a16="http://schemas.microsoft.com/office/drawing/2014/main" id="{AE812E4A-DCEC-9B7C-67D5-B4733B1A55B4}"/>
              </a:ext>
            </a:extLst>
          </p:cNvPr>
          <p:cNvSpPr txBox="1"/>
          <p:nvPr/>
        </p:nvSpPr>
        <p:spPr>
          <a:xfrm>
            <a:off x="5899751" y="4049676"/>
            <a:ext cx="1972143" cy="369332"/>
          </a:xfrm>
          <a:prstGeom prst="rect">
            <a:avLst/>
          </a:prstGeom>
          <a:noFill/>
        </p:spPr>
        <p:txBody>
          <a:bodyPr wrap="none" rtlCol="0">
            <a:spAutoFit/>
          </a:bodyPr>
          <a:lstStyle/>
          <a:p>
            <a:r>
              <a:rPr lang="en-US" dirty="0"/>
              <a:t>Observed variables</a:t>
            </a:r>
          </a:p>
        </p:txBody>
      </p:sp>
      <p:sp>
        <p:nvSpPr>
          <p:cNvPr id="25" name="TextBox 24">
            <a:extLst>
              <a:ext uri="{FF2B5EF4-FFF2-40B4-BE49-F238E27FC236}">
                <a16:creationId xmlns:a16="http://schemas.microsoft.com/office/drawing/2014/main" id="{7A0C048D-083C-2605-D0B3-223383CA8B3C}"/>
              </a:ext>
            </a:extLst>
          </p:cNvPr>
          <p:cNvSpPr txBox="1"/>
          <p:nvPr/>
        </p:nvSpPr>
        <p:spPr>
          <a:xfrm>
            <a:off x="895070" y="3845988"/>
            <a:ext cx="3100139" cy="646331"/>
          </a:xfrm>
          <a:prstGeom prst="rect">
            <a:avLst/>
          </a:prstGeom>
          <a:noFill/>
        </p:spPr>
        <p:txBody>
          <a:bodyPr wrap="square" rtlCol="0">
            <a:spAutoFit/>
          </a:bodyPr>
          <a:lstStyle/>
          <a:p>
            <a:pPr algn="ctr"/>
            <a:r>
              <a:rPr lang="en-US" dirty="0"/>
              <a:t>Latent factors</a:t>
            </a:r>
          </a:p>
          <a:p>
            <a:pPr algn="ctr"/>
            <a:r>
              <a:rPr lang="en-US" dirty="0"/>
              <a:t>(unobserved, to be inferred)</a:t>
            </a:r>
          </a:p>
        </p:txBody>
      </p:sp>
      <p:cxnSp>
        <p:nvCxnSpPr>
          <p:cNvPr id="27" name="Straight Arrow Connector 26">
            <a:extLst>
              <a:ext uri="{FF2B5EF4-FFF2-40B4-BE49-F238E27FC236}">
                <a16:creationId xmlns:a16="http://schemas.microsoft.com/office/drawing/2014/main" id="{094CCC12-43C0-47E1-24AC-E104A3B86401}"/>
              </a:ext>
            </a:extLst>
          </p:cNvPr>
          <p:cNvCxnSpPr>
            <a:cxnSpLocks/>
            <a:stCxn id="17" idx="6"/>
            <a:endCxn id="19" idx="1"/>
          </p:cNvCxnSpPr>
          <p:nvPr/>
        </p:nvCxnSpPr>
        <p:spPr>
          <a:xfrm flipV="1">
            <a:off x="2995249" y="1410913"/>
            <a:ext cx="2910146" cy="309862"/>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EA01D8-CD96-3C66-9595-70A073C5D4F2}"/>
              </a:ext>
            </a:extLst>
          </p:cNvPr>
          <p:cNvCxnSpPr>
            <a:cxnSpLocks/>
            <a:stCxn id="17" idx="6"/>
            <a:endCxn id="20" idx="1"/>
          </p:cNvCxnSpPr>
          <p:nvPr/>
        </p:nvCxnSpPr>
        <p:spPr>
          <a:xfrm>
            <a:off x="2995249" y="1720775"/>
            <a:ext cx="2910146" cy="259318"/>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8DBE5A-3845-9C9D-2FFF-B340A823B778}"/>
              </a:ext>
            </a:extLst>
          </p:cNvPr>
          <p:cNvCxnSpPr>
            <a:cxnSpLocks/>
            <a:stCxn id="18" idx="6"/>
            <a:endCxn id="22" idx="1"/>
          </p:cNvCxnSpPr>
          <p:nvPr/>
        </p:nvCxnSpPr>
        <p:spPr>
          <a:xfrm flipV="1">
            <a:off x="2993779" y="3202196"/>
            <a:ext cx="2911616" cy="77692"/>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63ECD5C-3543-1F61-7020-1AA5BF1F4454}"/>
              </a:ext>
            </a:extLst>
          </p:cNvPr>
          <p:cNvCxnSpPr>
            <a:cxnSpLocks/>
            <a:stCxn id="18" idx="6"/>
            <a:endCxn id="23" idx="1"/>
          </p:cNvCxnSpPr>
          <p:nvPr/>
        </p:nvCxnSpPr>
        <p:spPr>
          <a:xfrm>
            <a:off x="2993779" y="3279888"/>
            <a:ext cx="2911616" cy="523860"/>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9D7DCBD-C0ED-7632-7F72-6B24A8680B90}"/>
              </a:ext>
            </a:extLst>
          </p:cNvPr>
          <p:cNvCxnSpPr>
            <a:cxnSpLocks/>
            <a:stCxn id="18" idx="6"/>
            <a:endCxn id="21" idx="1"/>
          </p:cNvCxnSpPr>
          <p:nvPr/>
        </p:nvCxnSpPr>
        <p:spPr>
          <a:xfrm flipV="1">
            <a:off x="2993779" y="2600644"/>
            <a:ext cx="2911616" cy="679244"/>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4F33483F-B7E0-8A3A-04F0-2C144A880601}"/>
              </a:ext>
            </a:extLst>
          </p:cNvPr>
          <p:cNvSpPr/>
          <p:nvPr/>
        </p:nvSpPr>
        <p:spPr>
          <a:xfrm>
            <a:off x="372755" y="4844846"/>
            <a:ext cx="8398490" cy="4063180"/>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91A37F8-551C-4844-D45B-543A28A1EC32}"/>
                  </a:ext>
                </a:extLst>
              </p:cNvPr>
              <p:cNvSpPr txBox="1"/>
              <p:nvPr/>
            </p:nvSpPr>
            <p:spPr>
              <a:xfrm>
                <a:off x="491187" y="5317780"/>
                <a:ext cx="3999754" cy="160043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𝑿</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each row is an observed variable and each column is a sample</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𝑭</m:t>
                    </m:r>
                  </m:oMath>
                </a14:m>
                <a:r>
                  <a:rPr lang="en-US" sz="1400" dirty="0"/>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𝑘</m:t>
                    </m:r>
                  </m:oMath>
                </a14:m>
                <a:r>
                  <a:rPr lang="en-US" sz="1400" dirty="0"/>
                  <a:t>): factor matrix (the underlying factor values of each sample)</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𝑳</m:t>
                    </m:r>
                  </m:oMath>
                </a14:m>
                <a:r>
                  <a:rPr lang="en-US" sz="1400" dirty="0">
                    <a:sym typeface="Wingdings" pitchFamily="2" charset="2"/>
                  </a:rPr>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sym typeface="Wingdings" pitchFamily="2" charset="2"/>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loading matrix (loading of each factor on the observed variables)</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𝑬</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unobserved stochastic error term</a:t>
                </a:r>
              </a:p>
            </p:txBody>
          </p:sp>
        </mc:Choice>
        <mc:Fallback>
          <p:sp>
            <p:nvSpPr>
              <p:cNvPr id="6" name="TextBox 5">
                <a:extLst>
                  <a:ext uri="{FF2B5EF4-FFF2-40B4-BE49-F238E27FC236}">
                    <a16:creationId xmlns:a16="http://schemas.microsoft.com/office/drawing/2014/main" id="{391A37F8-551C-4844-D45B-543A28A1EC32}"/>
                  </a:ext>
                </a:extLst>
              </p:cNvPr>
              <p:cNvSpPr txBox="1">
                <a:spLocks noRot="1" noChangeAspect="1" noMove="1" noResize="1" noEditPoints="1" noAdjustHandles="1" noChangeArrowheads="1" noChangeShapeType="1" noTextEdit="1"/>
              </p:cNvSpPr>
              <p:nvPr/>
            </p:nvSpPr>
            <p:spPr>
              <a:xfrm>
                <a:off x="491187" y="5317780"/>
                <a:ext cx="3999754" cy="1600438"/>
              </a:xfrm>
              <a:prstGeom prst="rect">
                <a:avLst/>
              </a:prstGeom>
              <a:blipFill>
                <a:blip r:embed="rId3"/>
                <a:stretch>
                  <a:fillRect l="-316" t="-787" b="-393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255EDC4-8036-1CA6-A42D-E7467732C5DD}"/>
                  </a:ext>
                </a:extLst>
              </p:cNvPr>
              <p:cNvSpPr txBox="1"/>
              <p:nvPr/>
            </p:nvSpPr>
            <p:spPr>
              <a:xfrm>
                <a:off x="3870524" y="4952374"/>
                <a:ext cx="14029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i="1">
                          <a:latin typeface="Cambria Math" panose="02040503050406030204" pitchFamily="18" charset="0"/>
                        </a:rPr>
                        <m:t>=</m:t>
                      </m:r>
                      <m:r>
                        <a:rPr lang="en-US" b="1" i="1">
                          <a:latin typeface="Cambria Math" panose="02040503050406030204" pitchFamily="18" charset="0"/>
                        </a:rPr>
                        <m:t>𝑭</m:t>
                      </m:r>
                      <m:r>
                        <a:rPr lang="en-US" b="1" i="1" smtClean="0">
                          <a:latin typeface="Cambria Math" panose="02040503050406030204" pitchFamily="18" charset="0"/>
                        </a:rPr>
                        <m:t>𝑳</m:t>
                      </m:r>
                      <m:r>
                        <a:rPr lang="en-US" b="1" i="1">
                          <a:latin typeface="Cambria Math" panose="02040503050406030204" pitchFamily="18" charset="0"/>
                        </a:rPr>
                        <m:t>+</m:t>
                      </m:r>
                      <m:r>
                        <a:rPr lang="en-US" b="1" i="1">
                          <a:latin typeface="Cambria Math" panose="02040503050406030204" pitchFamily="18" charset="0"/>
                        </a:rPr>
                        <m:t>𝑬</m:t>
                      </m:r>
                    </m:oMath>
                  </m:oMathPara>
                </a14:m>
                <a:endParaRPr lang="en-US" sz="1400" dirty="0"/>
              </a:p>
            </p:txBody>
          </p:sp>
        </mc:Choice>
        <mc:Fallback>
          <p:sp>
            <p:nvSpPr>
              <p:cNvPr id="8" name="TextBox 7">
                <a:extLst>
                  <a:ext uri="{FF2B5EF4-FFF2-40B4-BE49-F238E27FC236}">
                    <a16:creationId xmlns:a16="http://schemas.microsoft.com/office/drawing/2014/main" id="{3255EDC4-8036-1CA6-A42D-E7467732C5DD}"/>
                  </a:ext>
                </a:extLst>
              </p:cNvPr>
              <p:cNvSpPr txBox="1">
                <a:spLocks noRot="1" noChangeAspect="1" noMove="1" noResize="1" noEditPoints="1" noAdjustHandles="1" noChangeArrowheads="1" noChangeShapeType="1" noTextEdit="1"/>
              </p:cNvSpPr>
              <p:nvPr/>
            </p:nvSpPr>
            <p:spPr>
              <a:xfrm>
                <a:off x="3870524" y="4952374"/>
                <a:ext cx="14029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8A4CF1C5-5CCD-F8E5-A93A-6DBED7D98830}"/>
                  </a:ext>
                </a:extLst>
              </p:cNvPr>
              <p:cNvSpPr/>
              <p:nvPr/>
            </p:nvSpPr>
            <p:spPr>
              <a:xfrm>
                <a:off x="4436638" y="5388543"/>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0" name="Rounded Rectangle 9">
                <a:extLst>
                  <a:ext uri="{FF2B5EF4-FFF2-40B4-BE49-F238E27FC236}">
                    <a16:creationId xmlns:a16="http://schemas.microsoft.com/office/drawing/2014/main" id="{8A4CF1C5-5CCD-F8E5-A93A-6DBED7D98830}"/>
                  </a:ext>
                </a:extLst>
              </p:cNvPr>
              <p:cNvSpPr>
                <a:spLocks noRot="1" noChangeAspect="1" noMove="1" noResize="1" noEditPoints="1" noAdjustHandles="1" noChangeArrowheads="1" noChangeShapeType="1" noTextEdit="1"/>
              </p:cNvSpPr>
              <p:nvPr/>
            </p:nvSpPr>
            <p:spPr>
              <a:xfrm>
                <a:off x="4436638" y="5388543"/>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E380CEFC-B346-448A-FAF6-ADCB98938CFE}"/>
              </a:ext>
            </a:extLst>
          </p:cNvPr>
          <p:cNvSpPr txBox="1"/>
          <p:nvPr/>
        </p:nvSpPr>
        <p:spPr>
          <a:xfrm>
            <a:off x="5516047" y="56034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mc:Choice xmlns:a14="http://schemas.microsoft.com/office/drawing/2010/main" Requires="a14">
          <p:sp>
            <p:nvSpPr>
              <p:cNvPr id="33" name="Rounded Rectangle 32">
                <a:extLst>
                  <a:ext uri="{FF2B5EF4-FFF2-40B4-BE49-F238E27FC236}">
                    <a16:creationId xmlns:a16="http://schemas.microsoft.com/office/drawing/2014/main" id="{5BE4A0A8-C006-6A54-D5A0-DAC781B25845}"/>
                  </a:ext>
                </a:extLst>
              </p:cNvPr>
              <p:cNvSpPr/>
              <p:nvPr/>
            </p:nvSpPr>
            <p:spPr>
              <a:xfrm>
                <a:off x="6386605" y="5402929"/>
                <a:ext cx="1097280" cy="54864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𝑳</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p:sp>
            <p:nvSpPr>
              <p:cNvPr id="33" name="Rounded Rectangle 32">
                <a:extLst>
                  <a:ext uri="{FF2B5EF4-FFF2-40B4-BE49-F238E27FC236}">
                    <a16:creationId xmlns:a16="http://schemas.microsoft.com/office/drawing/2014/main" id="{5BE4A0A8-C006-6A54-D5A0-DAC781B25845}"/>
                  </a:ext>
                </a:extLst>
              </p:cNvPr>
              <p:cNvSpPr>
                <a:spLocks noRot="1" noChangeAspect="1" noMove="1" noResize="1" noEditPoints="1" noAdjustHandles="1" noChangeArrowheads="1" noChangeShapeType="1" noTextEdit="1"/>
              </p:cNvSpPr>
              <p:nvPr/>
            </p:nvSpPr>
            <p:spPr>
              <a:xfrm>
                <a:off x="6386605" y="5402929"/>
                <a:ext cx="1097280" cy="548640"/>
              </a:xfrm>
              <a:prstGeom prst="roundRect">
                <a:avLst/>
              </a:prstGeom>
              <a:blipFill>
                <a:blip r:embed="rId7"/>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Rounded Rectangle 42">
                <a:extLst>
                  <a:ext uri="{FF2B5EF4-FFF2-40B4-BE49-F238E27FC236}">
                    <a16:creationId xmlns:a16="http://schemas.microsoft.com/office/drawing/2014/main" id="{F2873287-DE56-2C7C-E4C7-393E4174BB5A}"/>
                  </a:ext>
                </a:extLst>
              </p:cNvPr>
              <p:cNvSpPr/>
              <p:nvPr/>
            </p:nvSpPr>
            <p:spPr>
              <a:xfrm>
                <a:off x="5787484" y="5394837"/>
                <a:ext cx="54864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smtClean="0">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p:sp>
            <p:nvSpPr>
              <p:cNvPr id="43" name="Rounded Rectangle 42">
                <a:extLst>
                  <a:ext uri="{FF2B5EF4-FFF2-40B4-BE49-F238E27FC236}">
                    <a16:creationId xmlns:a16="http://schemas.microsoft.com/office/drawing/2014/main" id="{F2873287-DE56-2C7C-E4C7-393E4174BB5A}"/>
                  </a:ext>
                </a:extLst>
              </p:cNvPr>
              <p:cNvSpPr>
                <a:spLocks noRot="1" noChangeAspect="1" noMove="1" noResize="1" noEditPoints="1" noAdjustHandles="1" noChangeArrowheads="1" noChangeShapeType="1" noTextEdit="1"/>
              </p:cNvSpPr>
              <p:nvPr/>
            </p:nvSpPr>
            <p:spPr>
              <a:xfrm>
                <a:off x="5787484" y="5394837"/>
                <a:ext cx="548640" cy="822960"/>
              </a:xfrm>
              <a:prstGeom prst="roundRect">
                <a:avLst/>
              </a:prstGeom>
              <a:blipFill>
                <a:blip r:embed="rId8"/>
                <a:stretch>
                  <a:fillRect/>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ounded Rectangle 44">
                <a:extLst>
                  <a:ext uri="{FF2B5EF4-FFF2-40B4-BE49-F238E27FC236}">
                    <a16:creationId xmlns:a16="http://schemas.microsoft.com/office/drawing/2014/main" id="{6FC951DB-73AC-D5DF-075A-A414B3A0EC91}"/>
                  </a:ext>
                </a:extLst>
              </p:cNvPr>
              <p:cNvSpPr/>
              <p:nvPr/>
            </p:nvSpPr>
            <p:spPr>
              <a:xfrm>
                <a:off x="7628127" y="5384713"/>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xmlns="">
          <p:sp>
            <p:nvSpPr>
              <p:cNvPr id="45" name="Rounded Rectangle 44">
                <a:extLst>
                  <a:ext uri="{FF2B5EF4-FFF2-40B4-BE49-F238E27FC236}">
                    <a16:creationId xmlns:a16="http://schemas.microsoft.com/office/drawing/2014/main" id="{6FC951DB-73AC-D5DF-075A-A414B3A0EC91}"/>
                  </a:ext>
                </a:extLst>
              </p:cNvPr>
              <p:cNvSpPr>
                <a:spLocks noRot="1" noChangeAspect="1" noMove="1" noResize="1" noEditPoints="1" noAdjustHandles="1" noChangeArrowheads="1" noChangeShapeType="1" noTextEdit="1"/>
              </p:cNvSpPr>
              <p:nvPr/>
            </p:nvSpPr>
            <p:spPr>
              <a:xfrm>
                <a:off x="7628127" y="5384713"/>
                <a:ext cx="1097280" cy="822960"/>
              </a:xfrm>
              <a:prstGeom prst="roundRect">
                <a:avLst/>
              </a:prstGeom>
              <a:blipFill>
                <a:blip r:embed="rId9"/>
                <a:stretch>
                  <a:fillRect/>
                </a:stretch>
              </a:blipFill>
              <a:ln>
                <a:solidFill>
                  <a:schemeClr val="bg2">
                    <a:lumMod val="90000"/>
                  </a:schemeClr>
                </a:solidFill>
              </a:ln>
            </p:spPr>
            <p:txBody>
              <a:bodyPr/>
              <a:lstStyle/>
              <a:p>
                <a:r>
                  <a:rPr lang="en-US">
                    <a:noFill/>
                  </a:rPr>
                  <a:t> </a:t>
                </a:r>
              </a:p>
            </p:txBody>
          </p:sp>
        </mc:Fallback>
      </mc:AlternateContent>
      <p:sp>
        <p:nvSpPr>
          <p:cNvPr id="46" name="TextBox 45">
            <a:extLst>
              <a:ext uri="{FF2B5EF4-FFF2-40B4-BE49-F238E27FC236}">
                <a16:creationId xmlns:a16="http://schemas.microsoft.com/office/drawing/2014/main" id="{27608BAA-AA13-DAFA-4CFC-42A2AEC685BC}"/>
              </a:ext>
            </a:extLst>
          </p:cNvPr>
          <p:cNvSpPr txBox="1"/>
          <p:nvPr/>
        </p:nvSpPr>
        <p:spPr>
          <a:xfrm>
            <a:off x="7408601" y="56378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47" name="Rounded Rectangle 46">
                <a:extLst>
                  <a:ext uri="{FF2B5EF4-FFF2-40B4-BE49-F238E27FC236}">
                    <a16:creationId xmlns:a16="http://schemas.microsoft.com/office/drawing/2014/main" id="{206BFF6D-160A-1BA9-E302-41AFE9510A5C}"/>
                  </a:ext>
                </a:extLst>
              </p:cNvPr>
              <p:cNvSpPr/>
              <p:nvPr/>
            </p:nvSpPr>
            <p:spPr>
              <a:xfrm>
                <a:off x="4436638" y="6455079"/>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47" name="Rounded Rectangle 46">
                <a:extLst>
                  <a:ext uri="{FF2B5EF4-FFF2-40B4-BE49-F238E27FC236}">
                    <a16:creationId xmlns:a16="http://schemas.microsoft.com/office/drawing/2014/main" id="{206BFF6D-160A-1BA9-E302-41AFE9510A5C}"/>
                  </a:ext>
                </a:extLst>
              </p:cNvPr>
              <p:cNvSpPr>
                <a:spLocks noRot="1" noChangeAspect="1" noMove="1" noResize="1" noEditPoints="1" noAdjustHandles="1" noChangeArrowheads="1" noChangeShapeType="1" noTextEdit="1"/>
              </p:cNvSpPr>
              <p:nvPr/>
            </p:nvSpPr>
            <p:spPr>
              <a:xfrm>
                <a:off x="4436638" y="6455079"/>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49" name="TextBox 48">
            <a:extLst>
              <a:ext uri="{FF2B5EF4-FFF2-40B4-BE49-F238E27FC236}">
                <a16:creationId xmlns:a16="http://schemas.microsoft.com/office/drawing/2014/main" id="{9B85F085-A119-E9C3-5119-8B4C80076A5B}"/>
              </a:ext>
            </a:extLst>
          </p:cNvPr>
          <p:cNvSpPr txBox="1"/>
          <p:nvPr/>
        </p:nvSpPr>
        <p:spPr>
          <a:xfrm>
            <a:off x="5516047" y="666997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mc:Choice xmlns:a14="http://schemas.microsoft.com/office/drawing/2010/main" Requires="a14">
          <p:sp>
            <p:nvSpPr>
              <p:cNvPr id="51" name="Rounded Rectangle 50">
                <a:extLst>
                  <a:ext uri="{FF2B5EF4-FFF2-40B4-BE49-F238E27FC236}">
                    <a16:creationId xmlns:a16="http://schemas.microsoft.com/office/drawing/2014/main" id="{7909891D-6BDE-DECE-0FC8-DC7FE5D65FA4}"/>
                  </a:ext>
                </a:extLst>
              </p:cNvPr>
              <p:cNvSpPr/>
              <p:nvPr/>
            </p:nvSpPr>
            <p:spPr>
              <a:xfrm>
                <a:off x="6325644" y="6466188"/>
                <a:ext cx="1097280" cy="3657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𝑳</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p:sp>
            <p:nvSpPr>
              <p:cNvPr id="51" name="Rounded Rectangle 50">
                <a:extLst>
                  <a:ext uri="{FF2B5EF4-FFF2-40B4-BE49-F238E27FC236}">
                    <a16:creationId xmlns:a16="http://schemas.microsoft.com/office/drawing/2014/main" id="{7909891D-6BDE-DECE-0FC8-DC7FE5D65FA4}"/>
                  </a:ext>
                </a:extLst>
              </p:cNvPr>
              <p:cNvSpPr>
                <a:spLocks noRot="1" noChangeAspect="1" noMove="1" noResize="1" noEditPoints="1" noAdjustHandles="1" noChangeArrowheads="1" noChangeShapeType="1" noTextEdit="1"/>
              </p:cNvSpPr>
              <p:nvPr/>
            </p:nvSpPr>
            <p:spPr>
              <a:xfrm>
                <a:off x="6325644" y="6466188"/>
                <a:ext cx="1097280" cy="365760"/>
              </a:xfrm>
              <a:prstGeom prst="roundRect">
                <a:avLst/>
              </a:prstGeom>
              <a:blipFill>
                <a:blip r:embed="rId10"/>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Rounded Rectangle 51">
                <a:extLst>
                  <a:ext uri="{FF2B5EF4-FFF2-40B4-BE49-F238E27FC236}">
                    <a16:creationId xmlns:a16="http://schemas.microsoft.com/office/drawing/2014/main" id="{7A51D5EB-9BE3-D621-D616-CABE9E956FC2}"/>
                  </a:ext>
                </a:extLst>
              </p:cNvPr>
              <p:cNvSpPr/>
              <p:nvPr/>
            </p:nvSpPr>
            <p:spPr>
              <a:xfrm>
                <a:off x="5887101" y="6451249"/>
                <a:ext cx="36576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p:sp>
            <p:nvSpPr>
              <p:cNvPr id="52" name="Rounded Rectangle 51">
                <a:extLst>
                  <a:ext uri="{FF2B5EF4-FFF2-40B4-BE49-F238E27FC236}">
                    <a16:creationId xmlns:a16="http://schemas.microsoft.com/office/drawing/2014/main" id="{7A51D5EB-9BE3-D621-D616-CABE9E956FC2}"/>
                  </a:ext>
                </a:extLst>
              </p:cNvPr>
              <p:cNvSpPr>
                <a:spLocks noRot="1" noChangeAspect="1" noMove="1" noResize="1" noEditPoints="1" noAdjustHandles="1" noChangeArrowheads="1" noChangeShapeType="1" noTextEdit="1"/>
              </p:cNvSpPr>
              <p:nvPr/>
            </p:nvSpPr>
            <p:spPr>
              <a:xfrm>
                <a:off x="5887101" y="6451249"/>
                <a:ext cx="365760" cy="822960"/>
              </a:xfrm>
              <a:prstGeom prst="roundRect">
                <a:avLst/>
              </a:prstGeom>
              <a:blipFill>
                <a:blip r:embed="rId11"/>
                <a:stretch>
                  <a:fillRect l="-13333"/>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ounded Rectangle 53">
                <a:extLst>
                  <a:ext uri="{FF2B5EF4-FFF2-40B4-BE49-F238E27FC236}">
                    <a16:creationId xmlns:a16="http://schemas.microsoft.com/office/drawing/2014/main" id="{1F6B4F21-BDFD-ABFA-ED21-0776B6B6550F}"/>
                  </a:ext>
                </a:extLst>
              </p:cNvPr>
              <p:cNvSpPr/>
              <p:nvPr/>
            </p:nvSpPr>
            <p:spPr>
              <a:xfrm>
                <a:off x="7628127" y="6451249"/>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xmlns="">
          <p:sp>
            <p:nvSpPr>
              <p:cNvPr id="54" name="Rounded Rectangle 53">
                <a:extLst>
                  <a:ext uri="{FF2B5EF4-FFF2-40B4-BE49-F238E27FC236}">
                    <a16:creationId xmlns:a16="http://schemas.microsoft.com/office/drawing/2014/main" id="{1F6B4F21-BDFD-ABFA-ED21-0776B6B6550F}"/>
                  </a:ext>
                </a:extLst>
              </p:cNvPr>
              <p:cNvSpPr>
                <a:spLocks noRot="1" noChangeAspect="1" noMove="1" noResize="1" noEditPoints="1" noAdjustHandles="1" noChangeArrowheads="1" noChangeShapeType="1" noTextEdit="1"/>
              </p:cNvSpPr>
              <p:nvPr/>
            </p:nvSpPr>
            <p:spPr>
              <a:xfrm>
                <a:off x="7628127" y="6451249"/>
                <a:ext cx="1097280" cy="822960"/>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p:sp>
        <p:nvSpPr>
          <p:cNvPr id="55" name="TextBox 54">
            <a:extLst>
              <a:ext uri="{FF2B5EF4-FFF2-40B4-BE49-F238E27FC236}">
                <a16:creationId xmlns:a16="http://schemas.microsoft.com/office/drawing/2014/main" id="{EC01331A-6DEC-1E0A-45BE-CDAB465F68F7}"/>
              </a:ext>
            </a:extLst>
          </p:cNvPr>
          <p:cNvSpPr txBox="1"/>
          <p:nvPr/>
        </p:nvSpPr>
        <p:spPr>
          <a:xfrm>
            <a:off x="7408601" y="6704371"/>
            <a:ext cx="300082" cy="369332"/>
          </a:xfrm>
          <a:prstGeom prst="rect">
            <a:avLst/>
          </a:prstGeom>
          <a:noFill/>
        </p:spPr>
        <p:txBody>
          <a:bodyPr wrap="none" rtlCol="0">
            <a:spAutoFit/>
          </a:bodyPr>
          <a:lstStyle/>
          <a:p>
            <a:r>
              <a:rPr lang="en-US" dirty="0">
                <a:solidFill>
                  <a:sysClr val="windowText" lastClr="000000"/>
                </a:solidFill>
              </a:rPr>
              <a:t>+</a:t>
            </a:r>
          </a:p>
        </p:txBody>
      </p:sp>
      <p:sp>
        <p:nvSpPr>
          <p:cNvPr id="56" name="TextBox 55">
            <a:extLst>
              <a:ext uri="{FF2B5EF4-FFF2-40B4-BE49-F238E27FC236}">
                <a16:creationId xmlns:a16="http://schemas.microsoft.com/office/drawing/2014/main" id="{5CE407CB-DD1A-E919-CD14-5BFF87A231ED}"/>
              </a:ext>
            </a:extLst>
          </p:cNvPr>
          <p:cNvSpPr txBox="1"/>
          <p:nvPr/>
        </p:nvSpPr>
        <p:spPr>
          <a:xfrm rot="5400000">
            <a:off x="6351499" y="7300426"/>
            <a:ext cx="439544" cy="523220"/>
          </a:xfrm>
          <a:prstGeom prst="rect">
            <a:avLst/>
          </a:prstGeom>
          <a:noFill/>
        </p:spPr>
        <p:txBody>
          <a:bodyPr wrap="none" rtlCol="0">
            <a:spAutoFit/>
          </a:bodyPr>
          <a:lstStyle/>
          <a:p>
            <a:r>
              <a:rPr lang="en-US" sz="2800" b="1" dirty="0"/>
              <a:t>…</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1F30DC5-E4B0-FBF1-61DB-38C9F21A6A6D}"/>
                  </a:ext>
                </a:extLst>
              </p:cNvPr>
              <p:cNvSpPr txBox="1"/>
              <p:nvPr/>
            </p:nvSpPr>
            <p:spPr>
              <a:xfrm>
                <a:off x="1045992" y="8007853"/>
                <a:ext cx="7052012" cy="715089"/>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Different factor analysis methods essentially impose </a:t>
                </a:r>
              </a:p>
              <a:p>
                <a:pPr algn="ctr"/>
                <a:r>
                  <a:rPr lang="en-US" dirty="0"/>
                  <a:t>different </a:t>
                </a:r>
                <a:r>
                  <a:rPr lang="en-US" b="1" dirty="0"/>
                  <a:t>constraints</a:t>
                </a:r>
                <a:r>
                  <a:rPr lang="en-US" dirty="0"/>
                  <a:t> on </a:t>
                </a:r>
                <a14:m>
                  <m:oMath xmlns:m="http://schemas.openxmlformats.org/officeDocument/2006/math">
                    <m:r>
                      <a:rPr lang="en-US" b="1" i="1">
                        <a:latin typeface="Cambria Math" panose="02040503050406030204" pitchFamily="18" charset="0"/>
                      </a:rPr>
                      <m:t>𝑳</m:t>
                    </m:r>
                  </m:oMath>
                </a14:m>
                <a:r>
                  <a:rPr lang="en-US" dirty="0"/>
                  <a:t> and/or </a:t>
                </a:r>
                <a14:m>
                  <m:oMath xmlns:m="http://schemas.openxmlformats.org/officeDocument/2006/math">
                    <m:r>
                      <a:rPr lang="en-US" b="1" i="1">
                        <a:latin typeface="Cambria Math" panose="02040503050406030204" pitchFamily="18" charset="0"/>
                      </a:rPr>
                      <m:t>𝑭</m:t>
                    </m:r>
                  </m:oMath>
                </a14:m>
                <a:r>
                  <a:rPr lang="en-US" dirty="0"/>
                  <a:t> to achieve a unique solution.</a:t>
                </a:r>
              </a:p>
            </p:txBody>
          </p:sp>
        </mc:Choice>
        <mc:Fallback xmlns="">
          <p:sp>
            <p:nvSpPr>
              <p:cNvPr id="57" name="TextBox 56">
                <a:extLst>
                  <a:ext uri="{FF2B5EF4-FFF2-40B4-BE49-F238E27FC236}">
                    <a16:creationId xmlns:a16="http://schemas.microsoft.com/office/drawing/2014/main" id="{91F30DC5-E4B0-FBF1-61DB-38C9F21A6A6D}"/>
                  </a:ext>
                </a:extLst>
              </p:cNvPr>
              <p:cNvSpPr txBox="1">
                <a:spLocks noRot="1" noChangeAspect="1" noMove="1" noResize="1" noEditPoints="1" noAdjustHandles="1" noChangeArrowheads="1" noChangeShapeType="1" noTextEdit="1"/>
              </p:cNvSpPr>
              <p:nvPr/>
            </p:nvSpPr>
            <p:spPr>
              <a:xfrm>
                <a:off x="1045992" y="8007853"/>
                <a:ext cx="7052012" cy="715089"/>
              </a:xfrm>
              <a:prstGeom prst="roundRect">
                <a:avLst/>
              </a:prstGeom>
              <a:blipFill>
                <a:blip r:embed="rId13"/>
                <a:stretch>
                  <a:fillRect b="-8621"/>
                </a:stretch>
              </a:blipFill>
              <a:ln>
                <a:solidFill>
                  <a:schemeClr val="accent4">
                    <a:lumMod val="40000"/>
                    <a:lumOff val="6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9946175E-0FB0-8B26-9E62-24357589C327}"/>
                  </a:ext>
                </a:extLst>
              </p:cNvPr>
              <p:cNvSpPr txBox="1"/>
              <p:nvPr/>
            </p:nvSpPr>
            <p:spPr>
              <a:xfrm>
                <a:off x="500701" y="7011403"/>
                <a:ext cx="4895547" cy="1169551"/>
              </a:xfrm>
              <a:prstGeom prst="rect">
                <a:avLst/>
              </a:prstGeom>
              <a:noFill/>
            </p:spPr>
            <p:txBody>
              <a:bodyPr wrap="square" rtlCol="0">
                <a:spAutoFit/>
              </a:bodyPr>
              <a:lstStyle/>
              <a:p>
                <a:r>
                  <a:rPr lang="en-US" sz="1400" b="1" dirty="0"/>
                  <a:t>Example (ADMIXTURE): </a:t>
                </a:r>
              </a:p>
              <a:p>
                <a:pPr marL="285750" indent="-285750">
                  <a:buFont typeface="Arial" panose="020B0604020202020204" pitchFamily="34" charset="0"/>
                  <a:buChar char="•"/>
                </a:pPr>
                <a:r>
                  <a:rPr lang="en-US" sz="1400" dirty="0"/>
                  <a:t>Each column of</a:t>
                </a:r>
                <a14:m>
                  <m:oMath xmlns:m="http://schemas.openxmlformats.org/officeDocument/2006/math">
                    <m:r>
                      <a:rPr lang="en-US" sz="1400" b="0" i="0" smtClean="0">
                        <a:latin typeface="Cambria Math" panose="02040503050406030204" pitchFamily="18" charset="0"/>
                      </a:rPr>
                      <m:t> </m:t>
                    </m:r>
                    <m:r>
                      <a:rPr lang="en-US" sz="1400" b="1" i="1">
                        <a:latin typeface="Cambria Math" panose="02040503050406030204" pitchFamily="18" charset="0"/>
                      </a:rPr>
                      <m:t>𝑭</m:t>
                    </m:r>
                  </m:oMath>
                </a14:m>
                <a:r>
                  <a:rPr lang="en-US" sz="1400" dirty="0"/>
                  <a:t> sum up to 1 (e.g., proportion of ancestry), and all elements are between 0 and 1</a:t>
                </a:r>
              </a:p>
              <a:p>
                <a:pPr marL="285750" indent="-285750">
                  <a:buFont typeface="Arial" panose="020B0604020202020204" pitchFamily="34" charset="0"/>
                  <a:buChar char="•"/>
                </a:pPr>
                <a:r>
                  <a:rPr lang="en-US" sz="1400" dirty="0"/>
                  <a:t>All elements in </a:t>
                </a:r>
                <a14:m>
                  <m:oMath xmlns:m="http://schemas.openxmlformats.org/officeDocument/2006/math">
                    <m:r>
                      <a:rPr lang="en-US" sz="1400" b="1" i="1">
                        <a:latin typeface="Cambria Math" panose="02040503050406030204" pitchFamily="18" charset="0"/>
                      </a:rPr>
                      <m:t>𝑳</m:t>
                    </m:r>
                  </m:oMath>
                </a14:m>
                <a:r>
                  <a:rPr lang="en-US" sz="1400" dirty="0"/>
                  <a:t> is between 0 and 1 (e.g., allele frequency)</a:t>
                </a:r>
              </a:p>
              <a:p>
                <a:pPr marL="285750" indent="-285750">
                  <a:buFont typeface="Arial" panose="020B0604020202020204" pitchFamily="34" charset="0"/>
                  <a:buChar char="•"/>
                </a:pPr>
                <a:endParaRPr lang="en-US" sz="1400" dirty="0"/>
              </a:p>
            </p:txBody>
          </p:sp>
        </mc:Choice>
        <mc:Fallback>
          <p:sp>
            <p:nvSpPr>
              <p:cNvPr id="58" name="TextBox 57">
                <a:extLst>
                  <a:ext uri="{FF2B5EF4-FFF2-40B4-BE49-F238E27FC236}">
                    <a16:creationId xmlns:a16="http://schemas.microsoft.com/office/drawing/2014/main" id="{9946175E-0FB0-8B26-9E62-24357589C327}"/>
                  </a:ext>
                </a:extLst>
              </p:cNvPr>
              <p:cNvSpPr txBox="1">
                <a:spLocks noRot="1" noChangeAspect="1" noMove="1" noResize="1" noEditPoints="1" noAdjustHandles="1" noChangeArrowheads="1" noChangeShapeType="1" noTextEdit="1"/>
              </p:cNvSpPr>
              <p:nvPr/>
            </p:nvSpPr>
            <p:spPr>
              <a:xfrm>
                <a:off x="500701" y="7011403"/>
                <a:ext cx="4895547" cy="1169551"/>
              </a:xfrm>
              <a:prstGeom prst="rect">
                <a:avLst/>
              </a:prstGeom>
              <a:blipFill>
                <a:blip r:embed="rId14"/>
                <a:stretch>
                  <a:fillRect l="-518" t="-1075"/>
                </a:stretch>
              </a:blipFill>
            </p:spPr>
            <p:txBody>
              <a:bodyPr/>
              <a:lstStyle/>
              <a:p>
                <a:r>
                  <a:rPr lang="en-US">
                    <a:noFill/>
                  </a:rPr>
                  <a:t> </a:t>
                </a:r>
              </a:p>
            </p:txBody>
          </p:sp>
        </mc:Fallback>
      </mc:AlternateContent>
    </p:spTree>
    <p:extLst>
      <p:ext uri="{BB962C8B-B14F-4D97-AF65-F5344CB8AC3E}">
        <p14:creationId xmlns:p14="http://schemas.microsoft.com/office/powerpoint/2010/main" val="18337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DBC3F-B183-30B6-2D25-DF98064DBB8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E4A053-F939-8E67-71CC-3D40CA253FEA}"/>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Principal Component Analysis</a:t>
            </a:r>
          </a:p>
        </p:txBody>
      </p:sp>
      <p:sp>
        <p:nvSpPr>
          <p:cNvPr id="7" name="TextBox 6">
            <a:extLst>
              <a:ext uri="{FF2B5EF4-FFF2-40B4-BE49-F238E27FC236}">
                <a16:creationId xmlns:a16="http://schemas.microsoft.com/office/drawing/2014/main" id="{A530DA03-8232-AA19-0B51-97906B106E08}"/>
              </a:ext>
            </a:extLst>
          </p:cNvPr>
          <p:cNvSpPr txBox="1"/>
          <p:nvPr/>
        </p:nvSpPr>
        <p:spPr>
          <a:xfrm>
            <a:off x="768163" y="460740"/>
            <a:ext cx="7607673" cy="261610"/>
          </a:xfrm>
          <a:prstGeom prst="rect">
            <a:avLst/>
          </a:prstGeom>
          <a:noFill/>
        </p:spPr>
        <p:txBody>
          <a:bodyPr wrap="square">
            <a:spAutoFit/>
          </a:bodyPr>
          <a:lstStyle/>
          <a:p>
            <a:pPr algn="ctr"/>
            <a:r>
              <a:rPr lang="en-US" sz="1100" dirty="0"/>
              <a:t>Finds the directions where your data varies the most, allowing you to reduce dimensions while preserving maximum information</a:t>
            </a:r>
          </a:p>
        </p:txBody>
      </p:sp>
      <p:pic>
        <p:nvPicPr>
          <p:cNvPr id="26" name="Picture 25">
            <a:extLst>
              <a:ext uri="{FF2B5EF4-FFF2-40B4-BE49-F238E27FC236}">
                <a16:creationId xmlns:a16="http://schemas.microsoft.com/office/drawing/2014/main" id="{442D29CC-7143-5976-3035-F25AC1A294D5}"/>
              </a:ext>
            </a:extLst>
          </p:cNvPr>
          <p:cNvPicPr>
            <a:picLocks noChangeAspect="1"/>
          </p:cNvPicPr>
          <p:nvPr/>
        </p:nvPicPr>
        <p:blipFill>
          <a:blip r:embed="rId2"/>
          <a:srcRect t="3651"/>
          <a:stretch>
            <a:fillRect/>
          </a:stretch>
        </p:blipFill>
        <p:spPr>
          <a:xfrm>
            <a:off x="314793" y="1187376"/>
            <a:ext cx="4032355" cy="2858814"/>
          </a:xfrm>
          <a:prstGeom prst="rect">
            <a:avLst/>
          </a:prstGeom>
        </p:spPr>
      </p:pic>
      <mc:AlternateContent xmlns:mc="http://schemas.openxmlformats.org/markup-compatibility/2006">
        <mc:Choice xmlns:a14="http://schemas.microsoft.com/office/drawing/2010/main" Requires="a14">
          <p:sp>
            <p:nvSpPr>
              <p:cNvPr id="32" name="Rounded Rectangle 31">
                <a:extLst>
                  <a:ext uri="{FF2B5EF4-FFF2-40B4-BE49-F238E27FC236}">
                    <a16:creationId xmlns:a16="http://schemas.microsoft.com/office/drawing/2014/main" id="{EE2FD29D-3FFF-8456-225A-E9E2D39B4767}"/>
                  </a:ext>
                </a:extLst>
              </p:cNvPr>
              <p:cNvSpPr/>
              <p:nvPr/>
            </p:nvSpPr>
            <p:spPr>
              <a:xfrm>
                <a:off x="4572001" y="1102429"/>
                <a:ext cx="4120586" cy="2943761"/>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rPr>
                  <a:t>PCA is a special case of factor analysis</a:t>
                </a:r>
                <a:endParaRPr lang="en-US" sz="1600" b="0" dirty="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𝑿</m:t>
                      </m:r>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𝑭</m:t>
                      </m:r>
                      <m:r>
                        <a:rPr lang="en-US" sz="2000" b="1" i="1" smtClean="0">
                          <a:solidFill>
                            <a:schemeClr val="tx1"/>
                          </a:solidFill>
                          <a:latin typeface="Cambria Math" panose="02040503050406030204" pitchFamily="18" charset="0"/>
                        </a:rPr>
                        <m:t>𝑳</m:t>
                      </m:r>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𝑬</m:t>
                      </m:r>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𝑼</m:t>
                      </m:r>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ea typeface="Cambria Math" panose="02040503050406030204" pitchFamily="18" charset="0"/>
                            </a:rPr>
                            <m:t>𝚺</m:t>
                          </m:r>
                        </m:e>
                        <m:sub>
                          <m:r>
                            <a:rPr lang="en-US" sz="2000" b="0" i="1" smtClean="0">
                              <a:solidFill>
                                <a:schemeClr val="tx1"/>
                              </a:solidFill>
                              <a:latin typeface="Cambria Math" panose="02040503050406030204" pitchFamily="18" charset="0"/>
                            </a:rPr>
                            <m:t>𝑘</m:t>
                          </m:r>
                        </m:sub>
                      </m:sSub>
                      <m:r>
                        <a:rPr lang="en-US" sz="2000" b="1" i="1" smtClean="0">
                          <a:solidFill>
                            <a:schemeClr val="tx1"/>
                          </a:solidFill>
                          <a:latin typeface="Cambria Math" panose="02040503050406030204" pitchFamily="18" charset="0"/>
                        </a:rPr>
                        <m:t> </m:t>
                      </m:r>
                      <m:sSubSup>
                        <m:sSubSupPr>
                          <m:ctrlPr>
                            <a:rPr lang="en-US" sz="2000" b="1" i="1" smtClean="0">
                              <a:solidFill>
                                <a:schemeClr val="tx1"/>
                              </a:solidFill>
                              <a:latin typeface="Cambria Math" panose="02040503050406030204" pitchFamily="18" charset="0"/>
                            </a:rPr>
                          </m:ctrlPr>
                        </m:sSubSupPr>
                        <m:e>
                          <m:r>
                            <a:rPr lang="en-US" sz="2000" b="1" i="1" smtClean="0">
                              <a:solidFill>
                                <a:schemeClr val="tx1"/>
                              </a:solidFill>
                              <a:latin typeface="Cambria Math" panose="02040503050406030204" pitchFamily="18" charset="0"/>
                            </a:rPr>
                            <m:t>𝑾</m:t>
                          </m:r>
                        </m:e>
                        <m:sub>
                          <m:r>
                            <a:rPr lang="en-US" sz="2000" b="0" i="1" smtClean="0">
                              <a:solidFill>
                                <a:schemeClr val="tx1"/>
                              </a:solidFill>
                              <a:latin typeface="Cambria Math" panose="02040503050406030204" pitchFamily="18" charset="0"/>
                            </a:rPr>
                            <m:t>𝑘</m:t>
                          </m:r>
                        </m:sub>
                        <m:sup>
                          <m:r>
                            <a:rPr lang="en-US" sz="2000" b="0" i="1" smtClean="0">
                              <a:solidFill>
                                <a:schemeClr val="tx1"/>
                              </a:solidFill>
                              <a:latin typeface="Cambria Math" panose="02040503050406030204" pitchFamily="18" charset="0"/>
                            </a:rPr>
                            <m:t>𝑇</m:t>
                          </m:r>
                        </m:sup>
                      </m:sSubSup>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𝑬</m:t>
                      </m:r>
                    </m:oMath>
                  </m:oMathPara>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r>
                      <a:rPr lang="en-US" sz="1600" b="1" i="0" smtClean="0">
                        <a:solidFill>
                          <a:schemeClr val="tx1"/>
                        </a:solidFill>
                        <a:latin typeface="Cambria Math" panose="02040503050406030204" pitchFamily="18" charset="0"/>
                      </a:rPr>
                      <m:t>𝐅</m:t>
                    </m:r>
                    <m:r>
                      <a:rPr lang="en-US" sz="1600" b="1" i="1" smtClean="0">
                        <a:solidFill>
                          <a:schemeClr val="tx1"/>
                        </a:solidFill>
                        <a:latin typeface="Cambria Math" panose="02040503050406030204" pitchFamily="18" charset="0"/>
                      </a:rPr>
                      <m:t>=</m:t>
                    </m:r>
                    <m:r>
                      <a:rPr lang="en-US" sz="1600" b="1" i="1">
                        <a:solidFill>
                          <a:schemeClr val="tx1"/>
                        </a:solidFill>
                        <a:latin typeface="Cambria Math" panose="02040503050406030204" pitchFamily="18" charset="0"/>
                      </a:rPr>
                      <m:t>𝑼</m:t>
                    </m:r>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oMath>
                </a14:m>
                <a:r>
                  <a:rPr lang="en-US" sz="1600" dirty="0">
                    <a:solidFill>
                      <a:schemeClr val="tx1"/>
                    </a:solidFill>
                  </a:rPr>
                  <a:t>; </a:t>
                </a:r>
                <a14:m>
                  <m:oMath xmlns:m="http://schemas.openxmlformats.org/officeDocument/2006/math">
                    <m:r>
                      <a:rPr lang="en-US" sz="1600" b="1" i="1" smtClean="0">
                        <a:solidFill>
                          <a:schemeClr val="tx1"/>
                        </a:solidFill>
                        <a:latin typeface="Cambria Math" panose="02040503050406030204" pitchFamily="18" charset="0"/>
                      </a:rPr>
                      <m:t>𝑳</m:t>
                    </m:r>
                    <m:r>
                      <a:rPr lang="en-US" sz="1600" b="1" i="1" smtClean="0">
                        <a:solidFill>
                          <a:schemeClr val="tx1"/>
                        </a:solidFill>
                        <a:latin typeface="Cambria Math" panose="02040503050406030204" pitchFamily="18" charset="0"/>
                      </a:rPr>
                      <m:t>=</m:t>
                    </m:r>
                    <m:sSubSup>
                      <m:sSubSupPr>
                        <m:ctrlPr>
                          <a:rPr lang="en-US" sz="1600" b="1" i="1">
                            <a:solidFill>
                              <a:schemeClr val="tx1"/>
                            </a:solidFill>
                            <a:latin typeface="Cambria Math" panose="02040503050406030204" pitchFamily="18" charset="0"/>
                          </a:rPr>
                        </m:ctrlPr>
                      </m:sSubSupPr>
                      <m:e>
                        <m:r>
                          <a:rPr lang="en-US" sz="1600" b="1" i="1" smtClean="0">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oMath>
                </a14:m>
                <a:endParaRPr lang="en-US" sz="1600" dirty="0">
                  <a:solidFill>
                    <a:schemeClr val="tx1"/>
                  </a:solidFill>
                </a:endParaRPr>
              </a:p>
              <a:p>
                <a:pPr marL="171450" indent="-171450" algn="just">
                  <a:buFont typeface="Arial" panose="020B0604020202020204" pitchFamily="34" charset="0"/>
                  <a:buChar char="•"/>
                </a:pPr>
                <a:r>
                  <a:rPr lang="en-US" sz="1600" dirty="0">
                    <a:solidFill>
                      <a:schemeClr val="tx1"/>
                    </a:solidFill>
                  </a:rPr>
                  <a:t>Often used to to simplify complex data</a:t>
                </a:r>
              </a:p>
              <a:p>
                <a:pPr marL="171450" indent="-171450" algn="just">
                  <a:buFont typeface="Arial" panose="020B0604020202020204" pitchFamily="34" charset="0"/>
                  <a:buChar char="•"/>
                </a:pPr>
                <a:r>
                  <a:rPr lang="en-US" sz="1600" dirty="0">
                    <a:solidFill>
                      <a:schemeClr val="tx1"/>
                    </a:solidFill>
                  </a:rPr>
                  <a:t>Finds the main directions of variation in your data that explain most of the differences between samples</a:t>
                </a:r>
              </a:p>
              <a:p>
                <a:pPr marL="171450" indent="-171450" algn="just">
                  <a:buFont typeface="Arial" panose="020B0604020202020204" pitchFamily="34" charset="0"/>
                  <a:buChar char="•"/>
                </a:pPr>
                <a:r>
                  <a:rPr lang="en-US" sz="1600" dirty="0">
                    <a:solidFill>
                      <a:schemeClr val="tx1"/>
                    </a:solidFill>
                  </a:rPr>
                  <a:t>It turns many correlated variables into fewer uncorrelated “summary” variables (called principal components, i.e., </a:t>
                </a:r>
                <a14:m>
                  <m:oMath xmlns:m="http://schemas.openxmlformats.org/officeDocument/2006/math">
                    <m:r>
                      <a:rPr lang="en-US" sz="1600" b="1">
                        <a:solidFill>
                          <a:schemeClr val="tx1"/>
                        </a:solidFill>
                        <a:latin typeface="Cambria Math" panose="02040503050406030204" pitchFamily="18" charset="0"/>
                      </a:rPr>
                      <m:t>𝐅</m:t>
                    </m:r>
                  </m:oMath>
                </a14:m>
                <a:r>
                  <a:rPr lang="en-US" sz="1600" dirty="0">
                    <a:solidFill>
                      <a:schemeClr val="tx1"/>
                    </a:solidFill>
                  </a:rPr>
                  <a:t>)</a:t>
                </a:r>
              </a:p>
            </p:txBody>
          </p:sp>
        </mc:Choice>
        <mc:Fallback>
          <p:sp>
            <p:nvSpPr>
              <p:cNvPr id="32" name="Rounded Rectangle 31">
                <a:extLst>
                  <a:ext uri="{FF2B5EF4-FFF2-40B4-BE49-F238E27FC236}">
                    <a16:creationId xmlns:a16="http://schemas.microsoft.com/office/drawing/2014/main" id="{EE2FD29D-3FFF-8456-225A-E9E2D39B4767}"/>
                  </a:ext>
                </a:extLst>
              </p:cNvPr>
              <p:cNvSpPr>
                <a:spLocks noRot="1" noChangeAspect="1" noMove="1" noResize="1" noEditPoints="1" noAdjustHandles="1" noChangeArrowheads="1" noChangeShapeType="1" noTextEdit="1"/>
              </p:cNvSpPr>
              <p:nvPr/>
            </p:nvSpPr>
            <p:spPr>
              <a:xfrm>
                <a:off x="4572001" y="1102429"/>
                <a:ext cx="4120586" cy="2943761"/>
              </a:xfrm>
              <a:prstGeom prst="roundRect">
                <a:avLst/>
              </a:prstGeom>
              <a:blipFill>
                <a:blip r:embed="rId3"/>
                <a:stretch>
                  <a:fillRect/>
                </a:stretch>
              </a:blipFill>
              <a:ln>
                <a:solidFill>
                  <a:schemeClr val="accent4">
                    <a:lumMod val="20000"/>
                    <a:lumOff val="80000"/>
                  </a:schemeClr>
                </a:solidFill>
              </a:ln>
            </p:spPr>
            <p:txBody>
              <a:bodyPr/>
              <a:lstStyle/>
              <a:p>
                <a:r>
                  <a:rPr lang="en-US">
                    <a:noFill/>
                  </a:rPr>
                  <a:t> </a:t>
                </a:r>
              </a:p>
            </p:txBody>
          </p:sp>
        </mc:Fallback>
      </mc:AlternateContent>
      <p:sp>
        <p:nvSpPr>
          <p:cNvPr id="33" name="Rounded Rectangle 32">
            <a:extLst>
              <a:ext uri="{FF2B5EF4-FFF2-40B4-BE49-F238E27FC236}">
                <a16:creationId xmlns:a16="http://schemas.microsoft.com/office/drawing/2014/main" id="{E78C403B-48D1-A524-7F17-1DCB2185C926}"/>
              </a:ext>
            </a:extLst>
          </p:cNvPr>
          <p:cNvSpPr/>
          <p:nvPr/>
        </p:nvSpPr>
        <p:spPr>
          <a:xfrm>
            <a:off x="497173" y="4202668"/>
            <a:ext cx="8195413" cy="170345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Why do we use PCA?</a:t>
            </a:r>
          </a:p>
          <a:p>
            <a:pPr marL="285750" indent="-285750">
              <a:buFont typeface="Arial" panose="020B0604020202020204" pitchFamily="34" charset="0"/>
              <a:buChar char="•"/>
            </a:pPr>
            <a:r>
              <a:rPr lang="en-US" dirty="0">
                <a:solidFill>
                  <a:schemeClr val="tx1"/>
                </a:solidFill>
              </a:rPr>
              <a:t>To reduce dimensionality (e.g., from 1000 features → a few key axes).</a:t>
            </a:r>
          </a:p>
          <a:p>
            <a:pPr marL="285750" indent="-285750">
              <a:buFont typeface="Arial" panose="020B0604020202020204" pitchFamily="34" charset="0"/>
              <a:buChar char="•"/>
            </a:pPr>
            <a:r>
              <a:rPr lang="en-US" dirty="0">
                <a:solidFill>
                  <a:schemeClr val="tx1"/>
                </a:solidFill>
              </a:rPr>
              <a:t>To visualize high-dimensional data (e.g., plotting PC1 vs PC2).</a:t>
            </a:r>
          </a:p>
          <a:p>
            <a:pPr marL="285750" indent="-285750">
              <a:buFont typeface="Arial" panose="020B0604020202020204" pitchFamily="34" charset="0"/>
              <a:buChar char="•"/>
            </a:pPr>
            <a:r>
              <a:rPr lang="en-US" dirty="0">
                <a:solidFill>
                  <a:schemeClr val="tx1"/>
                </a:solidFill>
              </a:rPr>
              <a:t>To remove noise or redundancy from correlated variables.</a:t>
            </a:r>
          </a:p>
          <a:p>
            <a:pPr marL="285750" indent="-285750">
              <a:buFont typeface="Arial" panose="020B0604020202020204" pitchFamily="34" charset="0"/>
              <a:buChar char="•"/>
            </a:pPr>
            <a:r>
              <a:rPr lang="en-US" dirty="0">
                <a:solidFill>
                  <a:schemeClr val="tx1"/>
                </a:solidFill>
              </a:rPr>
              <a:t>To find structure or clusters in data without knowing labels (unsupervised).</a:t>
            </a:r>
          </a:p>
        </p:txBody>
      </p:sp>
      <mc:AlternateContent xmlns:mc="http://schemas.openxmlformats.org/markup-compatibility/2006">
        <mc:Choice xmlns:a14="http://schemas.microsoft.com/office/drawing/2010/main" Requires="a14">
          <p:sp>
            <p:nvSpPr>
              <p:cNvPr id="36" name="Rounded Rectangle 35">
                <a:extLst>
                  <a:ext uri="{FF2B5EF4-FFF2-40B4-BE49-F238E27FC236}">
                    <a16:creationId xmlns:a16="http://schemas.microsoft.com/office/drawing/2014/main" id="{51B6B0C3-6300-C146-666C-17431E3F775A}"/>
                  </a:ext>
                </a:extLst>
              </p:cNvPr>
              <p:cNvSpPr/>
              <p:nvPr/>
            </p:nvSpPr>
            <p:spPr>
              <a:xfrm>
                <a:off x="497173" y="6062603"/>
                <a:ext cx="3970554" cy="280868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Properties</a:t>
                </a:r>
              </a:p>
              <a:p>
                <a:pPr marL="342900" indent="-342900">
                  <a:buAutoNum type="arabicPeriod"/>
                </a:pPr>
                <a:r>
                  <a:rPr lang="en-US" sz="1200" b="1" i="1" dirty="0">
                    <a:solidFill>
                      <a:schemeClr val="tx1"/>
                    </a:solidFill>
                  </a:rPr>
                  <a:t>Constraints: </a:t>
                </a:r>
              </a:p>
              <a:p>
                <a:pPr marL="628650" lvl="1" indent="-171450">
                  <a:buFont typeface="Arial" panose="020B0604020202020204" pitchFamily="34" charset="0"/>
                  <a:buChar char="•"/>
                </a:pPr>
                <a:r>
                  <a:rPr lang="en-US" sz="1200" i="1" dirty="0">
                    <a:solidFill>
                      <a:schemeClr val="tx1"/>
                    </a:solidFill>
                  </a:rPr>
                  <a:t>Each column of </a:t>
                </a:r>
                <a14:m>
                  <m:oMath xmlns:m="http://schemas.openxmlformats.org/officeDocument/2006/math">
                    <m:r>
                      <a:rPr lang="en-US" sz="1200" b="0" i="1">
                        <a:solidFill>
                          <a:schemeClr val="tx1"/>
                        </a:solidFill>
                        <a:latin typeface="Cambria Math" panose="02040503050406030204" pitchFamily="18" charset="0"/>
                      </a:rPr>
                      <m:t>𝑈</m:t>
                    </m:r>
                  </m:oMath>
                </a14:m>
                <a:r>
                  <a:rPr lang="en-US" sz="1200" i="1" dirty="0">
                    <a:solidFill>
                      <a:schemeClr val="tx1"/>
                    </a:solidFill>
                  </a:rPr>
                  <a:t> is the orthogonal unit left eigenvectors of </a:t>
                </a:r>
                <a14:m>
                  <m:oMath xmlns:m="http://schemas.openxmlformats.org/officeDocument/2006/math">
                    <m:r>
                      <a:rPr lang="en-US" sz="1200" b="0" i="1" smtClean="0">
                        <a:solidFill>
                          <a:schemeClr val="tx1"/>
                        </a:solidFill>
                        <a:latin typeface="Cambria Math" panose="02040503050406030204" pitchFamily="18" charset="0"/>
                      </a:rPr>
                      <m:t>𝑋</m:t>
                    </m:r>
                  </m:oMath>
                </a14:m>
                <a:endParaRPr lang="en-US" sz="1200" i="1" dirty="0">
                  <a:solidFill>
                    <a:schemeClr val="tx1"/>
                  </a:solidFill>
                </a:endParaRPr>
              </a:p>
              <a:p>
                <a:pPr marL="628650" lvl="1" indent="-171450">
                  <a:buFont typeface="Arial" panose="020B0604020202020204" pitchFamily="34" charset="0"/>
                  <a:buChar char="•"/>
                </a:pPr>
                <a:r>
                  <a:rPr lang="en-US" sz="1200" i="1" dirty="0">
                    <a:solidFill>
                      <a:schemeClr val="tx1"/>
                    </a:solidFill>
                  </a:rPr>
                  <a:t>Each column of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𝑊</m:t>
                        </m:r>
                      </m:e>
                      <m:sub>
                        <m:r>
                          <a:rPr lang="en-US" sz="1200" b="0" i="1">
                            <a:solidFill>
                              <a:schemeClr val="tx1"/>
                            </a:solidFill>
                            <a:latin typeface="Cambria Math" panose="02040503050406030204" pitchFamily="18" charset="0"/>
                          </a:rPr>
                          <m:t>𝑘</m:t>
                        </m:r>
                      </m:sub>
                    </m:sSub>
                  </m:oMath>
                </a14:m>
                <a:r>
                  <a:rPr lang="en-US" sz="1200" i="1" dirty="0">
                    <a:solidFill>
                      <a:schemeClr val="tx1"/>
                    </a:solidFill>
                  </a:rPr>
                  <a:t> is the orthogonal unit right eigenvectors of </a:t>
                </a:r>
                <a14:m>
                  <m:oMath xmlns:m="http://schemas.openxmlformats.org/officeDocument/2006/math">
                    <m:r>
                      <a:rPr lang="en-US" sz="1200" b="0" i="1">
                        <a:solidFill>
                          <a:schemeClr val="tx1"/>
                        </a:solidFill>
                        <a:latin typeface="Cambria Math" panose="02040503050406030204" pitchFamily="18" charset="0"/>
                      </a:rPr>
                      <m:t>𝑋</m:t>
                    </m:r>
                  </m:oMath>
                </a14:m>
                <a:endParaRPr lang="en-US" sz="1200" dirty="0">
                  <a:solidFill>
                    <a:schemeClr val="tx1"/>
                  </a:solidFill>
                </a:endParaRPr>
              </a:p>
              <a:p>
                <a:pPr marL="628650" lvl="1" indent="-171450">
                  <a:buFont typeface="Arial" panose="020B0604020202020204" pitchFamily="34" charset="0"/>
                  <a:buChar char="•"/>
                </a:pPr>
                <a:r>
                  <a:rPr lang="en-US" sz="1200" dirty="0">
                    <a:solidFill>
                      <a:schemeClr val="tx1"/>
                    </a:solidFill>
                  </a:rPr>
                  <a:t>The diagonal elements of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𝛴</m:t>
                        </m:r>
                      </m:e>
                      <m:sub>
                        <m:r>
                          <a:rPr lang="en-US" sz="1200" b="0" i="1">
                            <a:solidFill>
                              <a:schemeClr val="tx1"/>
                            </a:solidFill>
                            <a:latin typeface="Cambria Math" panose="02040503050406030204" pitchFamily="18" charset="0"/>
                          </a:rPr>
                          <m:t>𝑘</m:t>
                        </m:r>
                      </m:sub>
                    </m:sSub>
                  </m:oMath>
                </a14:m>
                <a:r>
                  <a:rPr lang="en-US" sz="1200" dirty="0">
                    <a:solidFill>
                      <a:schemeClr val="tx1"/>
                    </a:solidFill>
                  </a:rPr>
                  <a:t> is the singular values of </a:t>
                </a:r>
                <a14:m>
                  <m:oMath xmlns:m="http://schemas.openxmlformats.org/officeDocument/2006/math">
                    <m:r>
                      <a:rPr lang="en-US" sz="1200" b="0" i="1">
                        <a:solidFill>
                          <a:schemeClr val="tx1"/>
                        </a:solidFill>
                        <a:latin typeface="Cambria Math" panose="02040503050406030204" pitchFamily="18" charset="0"/>
                      </a:rPr>
                      <m:t>𝑋</m:t>
                    </m:r>
                  </m:oMath>
                </a14:m>
                <a:r>
                  <a:rPr lang="en-US" sz="1200" dirty="0">
                    <a:solidFill>
                      <a:schemeClr val="tx1"/>
                    </a:solidFill>
                  </a:rPr>
                  <a:t>, and </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ea typeface="Cambria Math" panose="02040503050406030204" pitchFamily="18" charset="0"/>
                          </a:rPr>
                          <m:t>2</m:t>
                        </m:r>
                      </m:sub>
                    </m:sSub>
                    <m:r>
                      <a:rPr lang="en-US" sz="1200" b="0" i="1">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ea typeface="Cambria Math" panose="02040503050406030204" pitchFamily="18" charset="0"/>
                          </a:rPr>
                          <m:t>𝑘</m:t>
                        </m:r>
                      </m:sub>
                    </m:sSub>
                    <m:r>
                      <a:rPr lang="en-US" sz="1200" b="0" i="1" smtClean="0">
                        <a:solidFill>
                          <a:schemeClr val="tx1"/>
                        </a:solidFill>
                        <a:latin typeface="Cambria Math" panose="02040503050406030204" pitchFamily="18" charset="0"/>
                      </a:rPr>
                      <m:t>&gt;0</m:t>
                    </m:r>
                  </m:oMath>
                </a14:m>
                <a:endParaRPr lang="en-US" sz="1200" dirty="0">
                  <a:solidFill>
                    <a:schemeClr val="tx1"/>
                  </a:solidFill>
                </a:endParaRPr>
              </a:p>
              <a:p>
                <a:pPr marL="342900" indent="-342900">
                  <a:buAutoNum type="arabicPeriod"/>
                </a:pPr>
                <a:r>
                  <a:rPr lang="en-US" sz="1200" i="1" dirty="0">
                    <a:solidFill>
                      <a:schemeClr val="tx1"/>
                    </a:solidFill>
                  </a:rPr>
                  <a:t>PCA needs X to be </a:t>
                </a:r>
                <a:r>
                  <a:rPr lang="en-US" sz="1200" b="1" i="1" dirty="0">
                    <a:solidFill>
                      <a:schemeClr val="tx1"/>
                    </a:solidFill>
                  </a:rPr>
                  <a:t>scaled</a:t>
                </a:r>
                <a:r>
                  <a:rPr lang="en-US" sz="1200" i="1" dirty="0">
                    <a:solidFill>
                      <a:schemeClr val="tx1"/>
                    </a:solidFill>
                  </a:rPr>
                  <a:t> first</a:t>
                </a:r>
              </a:p>
              <a:p>
                <a:pPr marL="342900" indent="-342900">
                  <a:buAutoNum type="arabicPeriod"/>
                </a:pPr>
                <a:r>
                  <a:rPr lang="en-US" sz="1200" i="1" dirty="0">
                    <a:solidFill>
                      <a:schemeClr val="tx1"/>
                    </a:solidFill>
                  </a:rPr>
                  <a:t>Proportion of variance explained (</a:t>
                </a:r>
                <a:r>
                  <a:rPr lang="en-US" sz="1200" b="1" i="1" dirty="0">
                    <a:solidFill>
                      <a:schemeClr val="tx1"/>
                    </a:solidFill>
                  </a:rPr>
                  <a:t>PVE</a:t>
                </a:r>
                <a:r>
                  <a:rPr lang="en-US" sz="1200" i="1" dirty="0">
                    <a:solidFill>
                      <a:schemeClr val="tx1"/>
                    </a:solidFill>
                  </a:rPr>
                  <a:t>) by the first k PCs:</a:t>
                </a:r>
              </a:p>
              <a:p>
                <a14:m>
                  <m:oMathPara xmlns:m="http://schemas.openxmlformats.org/officeDocument/2006/math">
                    <m:oMathParaPr>
                      <m:jc m:val="centerGroup"/>
                    </m:oMathParaPr>
                    <m:oMath xmlns:m="http://schemas.openxmlformats.org/officeDocument/2006/math">
                      <m:f>
                        <m:fPr>
                          <m:ctrlPr>
                            <a:rPr lang="en-US" sz="1200" i="1" smtClean="0">
                              <a:solidFill>
                                <a:schemeClr val="tx1"/>
                              </a:solidFill>
                              <a:latin typeface="Cambria Math" panose="02040503050406030204" pitchFamily="18" charset="0"/>
                            </a:rPr>
                          </m:ctrlPr>
                        </m:fPr>
                        <m:num>
                          <m:nary>
                            <m:naryPr>
                              <m:chr m:val="∑"/>
                              <m:limLoc m:val="subSup"/>
                              <m:ctrlPr>
                                <a:rPr lang="en-US" sz="1200" i="1" smtClean="0">
                                  <a:solidFill>
                                    <a:schemeClr val="tx1"/>
                                  </a:solidFill>
                                  <a:latin typeface="Cambria Math" panose="02040503050406030204" pitchFamily="18" charset="0"/>
                                </a:rPr>
                              </m:ctrlPr>
                            </m:naryPr>
                            <m:sub>
                              <m:r>
                                <m:rPr>
                                  <m:brk m:alnAt="25"/>
                                </m:rPr>
                                <a:rPr lang="en-US" sz="1200" b="0" i="1" smtClean="0">
                                  <a:solidFill>
                                    <a:schemeClr val="tx1"/>
                                  </a:solidFill>
                                  <a:latin typeface="Cambria Math" panose="02040503050406030204" pitchFamily="18" charset="0"/>
                                </a:rPr>
                                <m:t>𝑗</m:t>
                              </m:r>
                              <m:r>
                                <a:rPr lang="en-US" sz="1200" b="0" i="1" smtClean="0">
                                  <a:solidFill>
                                    <a:schemeClr val="tx1"/>
                                  </a:solidFill>
                                  <a:latin typeface="Cambria Math" panose="02040503050406030204" pitchFamily="18" charset="0"/>
                                </a:rPr>
                                <m:t>=1</m:t>
                              </m:r>
                            </m:sub>
                            <m:sup>
                              <m:r>
                                <a:rPr lang="en-US" sz="1200" b="0" i="1" smtClean="0">
                                  <a:solidFill>
                                    <a:schemeClr val="tx1"/>
                                  </a:solidFill>
                                  <a:latin typeface="Cambria Math" panose="02040503050406030204" pitchFamily="18" charset="0"/>
                                </a:rPr>
                                <m:t>𝑘</m:t>
                              </m:r>
                            </m:sup>
                            <m:e>
                              <m:sSubSup>
                                <m:sSubSupPr>
                                  <m:ctrlPr>
                                    <a:rPr lang="en-US" sz="1200" i="1" smtClean="0">
                                      <a:solidFill>
                                        <a:schemeClr val="tx1"/>
                                      </a:solidFill>
                                      <a:latin typeface="Cambria Math" panose="02040503050406030204" pitchFamily="18" charset="0"/>
                                    </a:rPr>
                                  </m:ctrlPr>
                                </m:sSubSupPr>
                                <m:e>
                                  <m:r>
                                    <a:rPr lang="en-US" sz="1200" i="1" smtClean="0">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rPr>
                                    <m:t>𝑗</m:t>
                                  </m:r>
                                </m:sub>
                                <m:sup>
                                  <m:r>
                                    <a:rPr lang="en-US" sz="1200" b="0" i="1" smtClean="0">
                                      <a:solidFill>
                                        <a:schemeClr val="tx1"/>
                                      </a:solidFill>
                                      <a:latin typeface="Cambria Math" panose="02040503050406030204" pitchFamily="18" charset="0"/>
                                    </a:rPr>
                                    <m:t>2</m:t>
                                  </m:r>
                                </m:sup>
                              </m:sSubSup>
                            </m:e>
                          </m:nary>
                        </m:num>
                        <m:den>
                          <m:nary>
                            <m:naryPr>
                              <m:chr m:val="∑"/>
                              <m:limLoc m:val="subSup"/>
                              <m:ctrlPr>
                                <a:rPr lang="en-US" sz="1200" i="1">
                                  <a:solidFill>
                                    <a:schemeClr val="tx1"/>
                                  </a:solidFill>
                                  <a:latin typeface="Cambria Math" panose="02040503050406030204" pitchFamily="18" charset="0"/>
                                </a:rPr>
                              </m:ctrlPr>
                            </m:naryPr>
                            <m:sub>
                              <m:r>
                                <m:rPr>
                                  <m:brk m:alnAt="25"/>
                                </m:rPr>
                                <a:rPr lang="en-US" sz="1200" i="1">
                                  <a:solidFill>
                                    <a:schemeClr val="tx1"/>
                                  </a:solidFill>
                                  <a:latin typeface="Cambria Math" panose="02040503050406030204" pitchFamily="18" charset="0"/>
                                </a:rPr>
                                <m:t>𝑗</m:t>
                              </m:r>
                              <m:r>
                                <a:rPr lang="en-US" sz="1200" i="1">
                                  <a:solidFill>
                                    <a:schemeClr val="tx1"/>
                                  </a:solidFill>
                                  <a:latin typeface="Cambria Math" panose="02040503050406030204" pitchFamily="18" charset="0"/>
                                </a:rPr>
                                <m:t>=1</m:t>
                              </m:r>
                            </m:sub>
                            <m:sup>
                              <m:r>
                                <a:rPr lang="en-US" sz="1200" b="0" i="1" smtClean="0">
                                  <a:solidFill>
                                    <a:schemeClr val="tx1"/>
                                  </a:solidFill>
                                  <a:latin typeface="Cambria Math" panose="02040503050406030204" pitchFamily="18" charset="0"/>
                                </a:rPr>
                                <m:t>𝑝</m:t>
                              </m:r>
                            </m:sup>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ea typeface="Cambria Math" panose="02040503050406030204" pitchFamily="18" charset="0"/>
                                    </a:rPr>
                                    <m:t>𝜎</m:t>
                                  </m:r>
                                </m:e>
                                <m:sub>
                                  <m:r>
                                    <a:rPr lang="en-US" sz="1200" i="1">
                                      <a:solidFill>
                                        <a:schemeClr val="tx1"/>
                                      </a:solidFill>
                                      <a:latin typeface="Cambria Math" panose="02040503050406030204" pitchFamily="18" charset="0"/>
                                    </a:rPr>
                                    <m:t>𝑗</m:t>
                                  </m:r>
                                </m:sub>
                                <m:sup>
                                  <m:r>
                                    <a:rPr lang="en-US" sz="1200" i="1">
                                      <a:solidFill>
                                        <a:schemeClr val="tx1"/>
                                      </a:solidFill>
                                      <a:latin typeface="Cambria Math" panose="02040503050406030204" pitchFamily="18" charset="0"/>
                                    </a:rPr>
                                    <m:t>2</m:t>
                                  </m:r>
                                </m:sup>
                              </m:sSubSup>
                            </m:e>
                          </m:nary>
                        </m:den>
                      </m:f>
                    </m:oMath>
                  </m:oMathPara>
                </a14:m>
                <a:endParaRPr lang="en-US" sz="1200" dirty="0">
                  <a:solidFill>
                    <a:schemeClr val="tx1"/>
                  </a:solidFill>
                </a:endParaRPr>
              </a:p>
            </p:txBody>
          </p:sp>
        </mc:Choice>
        <mc:Fallback>
          <p:sp>
            <p:nvSpPr>
              <p:cNvPr id="36" name="Rounded Rectangle 35">
                <a:extLst>
                  <a:ext uri="{FF2B5EF4-FFF2-40B4-BE49-F238E27FC236}">
                    <a16:creationId xmlns:a16="http://schemas.microsoft.com/office/drawing/2014/main" id="{51B6B0C3-6300-C146-666C-17431E3F775A}"/>
                  </a:ext>
                </a:extLst>
              </p:cNvPr>
              <p:cNvSpPr>
                <a:spLocks noRot="1" noChangeAspect="1" noMove="1" noResize="1" noEditPoints="1" noAdjustHandles="1" noChangeArrowheads="1" noChangeShapeType="1" noTextEdit="1"/>
              </p:cNvSpPr>
              <p:nvPr/>
            </p:nvSpPr>
            <p:spPr>
              <a:xfrm>
                <a:off x="497173" y="6062603"/>
                <a:ext cx="3970554" cy="2808681"/>
              </a:xfrm>
              <a:prstGeom prst="roundRect">
                <a:avLst/>
              </a:prstGeom>
              <a:blipFill>
                <a:blip r:embed="rId4"/>
                <a:stretch>
                  <a:fillRect b="-11712"/>
                </a:stretch>
              </a:blipFill>
              <a:ln>
                <a:solidFill>
                  <a:schemeClr val="accent2">
                    <a:lumMod val="20000"/>
                    <a:lumOff val="80000"/>
                  </a:schemeClr>
                </a:solidFill>
              </a:ln>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6210F74C-1D23-B0E1-D902-7EF202DB8FE5}"/>
              </a:ext>
            </a:extLst>
          </p:cNvPr>
          <p:cNvSpPr/>
          <p:nvPr/>
        </p:nvSpPr>
        <p:spPr>
          <a:xfrm>
            <a:off x="4722032" y="6062602"/>
            <a:ext cx="3970554" cy="280868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Applications</a:t>
            </a:r>
          </a:p>
          <a:p>
            <a:pPr marL="171450" indent="-171450">
              <a:buFont typeface="Arial" panose="020B0604020202020204" pitchFamily="34" charset="0"/>
              <a:buChar char="•"/>
            </a:pPr>
            <a:r>
              <a:rPr lang="en-US" sz="1200" b="1" dirty="0">
                <a:solidFill>
                  <a:schemeClr val="tx1"/>
                </a:solidFill>
              </a:rPr>
              <a:t>Mixture problem (Population structure)</a:t>
            </a:r>
            <a:r>
              <a:rPr lang="en-US" sz="1200" dirty="0">
                <a:solidFill>
                  <a:schemeClr val="tx1"/>
                </a:solidFill>
              </a:rPr>
              <a:t>, e.g.,</a:t>
            </a:r>
          </a:p>
          <a:p>
            <a:pPr marL="628650" lvl="1" indent="-171450">
              <a:buFont typeface="Arial" panose="020B0604020202020204" pitchFamily="34" charset="0"/>
              <a:buChar char="•"/>
            </a:pPr>
            <a:r>
              <a:rPr lang="en-US" sz="1200" dirty="0">
                <a:solidFill>
                  <a:schemeClr val="tx1"/>
                </a:solidFill>
              </a:rPr>
              <a:t>Identify ancestry clusters in datasets (e.g., Europeans, East Asians, Africans).</a:t>
            </a:r>
          </a:p>
          <a:p>
            <a:pPr marL="628650" lvl="1" indent="-171450">
              <a:buFont typeface="Arial" panose="020B0604020202020204" pitchFamily="34" charset="0"/>
              <a:buChar char="•"/>
            </a:pPr>
            <a:r>
              <a:rPr lang="en-US" sz="1200" dirty="0">
                <a:solidFill>
                  <a:schemeClr val="tx1"/>
                </a:solidFill>
              </a:rPr>
              <a:t>Visualize genetic diversity — e.g., PC1 vs PC2 plots that resemble geographic maps.</a:t>
            </a:r>
          </a:p>
          <a:p>
            <a:pPr marL="171450" indent="-171450">
              <a:buFont typeface="Arial" panose="020B0604020202020204" pitchFamily="34" charset="0"/>
              <a:buChar char="•"/>
            </a:pPr>
            <a:r>
              <a:rPr lang="en-US" sz="1200" dirty="0">
                <a:solidFill>
                  <a:schemeClr val="tx1"/>
                </a:solidFill>
              </a:rPr>
              <a:t>Correction for </a:t>
            </a:r>
            <a:r>
              <a:rPr lang="en-US" sz="1200" b="1" dirty="0">
                <a:solidFill>
                  <a:schemeClr val="tx1"/>
                </a:solidFill>
              </a:rPr>
              <a:t>population stratification</a:t>
            </a:r>
            <a:r>
              <a:rPr lang="en-US" sz="1200" dirty="0">
                <a:solidFill>
                  <a:schemeClr val="tx1"/>
                </a:solidFill>
              </a:rPr>
              <a:t> in GWAS</a:t>
            </a:r>
          </a:p>
          <a:p>
            <a:pPr marL="628650" lvl="1" indent="-171450">
              <a:buFont typeface="Arial" panose="020B0604020202020204" pitchFamily="34" charset="0"/>
              <a:buChar char="•"/>
            </a:pPr>
            <a:r>
              <a:rPr lang="en-US" sz="1200" dirty="0">
                <a:solidFill>
                  <a:schemeClr val="tx1"/>
                </a:solidFill>
              </a:rPr>
              <a:t>Genetic ancestry differences can confound association tests.</a:t>
            </a:r>
          </a:p>
          <a:p>
            <a:pPr marL="628650" lvl="1" indent="-171450">
              <a:buFont typeface="Arial" panose="020B0604020202020204" pitchFamily="34" charset="0"/>
              <a:buChar char="•"/>
            </a:pPr>
            <a:r>
              <a:rPr lang="en-US" sz="1200" dirty="0">
                <a:solidFill>
                  <a:schemeClr val="tx1"/>
                </a:solidFill>
              </a:rPr>
              <a:t>Top PCs (e.g., PC1–PC10) are included as covariates in regression models:</a:t>
            </a:r>
          </a:p>
          <a:p>
            <a:pPr lvl="1"/>
            <a:r>
              <a:rPr lang="en-US" sz="1200" dirty="0">
                <a:solidFill>
                  <a:schemeClr val="tx1"/>
                </a:solidFill>
              </a:rPr>
              <a:t>	Trait ∼ SNP + </a:t>
            </a:r>
            <a:r>
              <a:rPr lang="en-US" sz="1200" b="1" dirty="0">
                <a:solidFill>
                  <a:schemeClr val="tx1"/>
                </a:solidFill>
              </a:rPr>
              <a:t>PCs</a:t>
            </a:r>
            <a:r>
              <a:rPr lang="en-US" sz="1200" dirty="0">
                <a:solidFill>
                  <a:schemeClr val="tx1"/>
                </a:solidFill>
              </a:rPr>
              <a:t> + covariates</a:t>
            </a:r>
          </a:p>
          <a:p>
            <a:pPr marL="171450" indent="-171450">
              <a:buFont typeface="Arial" panose="020B0604020202020204" pitchFamily="34" charset="0"/>
              <a:buChar char="•"/>
            </a:pPr>
            <a:r>
              <a:rPr lang="en-US" sz="1200" b="1" dirty="0">
                <a:solidFill>
                  <a:schemeClr val="tx1"/>
                </a:solidFill>
              </a:rPr>
              <a:t>Quality control (QC)</a:t>
            </a:r>
            <a:r>
              <a:rPr lang="en-US" sz="1200" dirty="0">
                <a:solidFill>
                  <a:schemeClr val="tx1"/>
                </a:solidFill>
              </a:rPr>
              <a:t> (identify outlier samples), e.g., mislabeled ancestry, contamination</a:t>
            </a:r>
          </a:p>
        </p:txBody>
      </p:sp>
    </p:spTree>
    <p:extLst>
      <p:ext uri="{BB962C8B-B14F-4D97-AF65-F5344CB8AC3E}">
        <p14:creationId xmlns:p14="http://schemas.microsoft.com/office/powerpoint/2010/main" val="4026748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34671"/>
                <a:ext cx="4075308" cy="569836"/>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34671"/>
                <a:ext cx="4075308" cy="569836"/>
              </a:xfrm>
              <a:prstGeom prst="rect">
                <a:avLst/>
              </a:prstGeom>
              <a:blipFill>
                <a:blip r:embed="rId8"/>
                <a:stretch>
                  <a:fillRect t="-2174" b="-6522"/>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8341700"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8341700"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8071201" y="2420065"/>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111476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flipH="1">
                <a:off x="6982460" y="2105777"/>
                <a:ext cx="816378" cy="1030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3, </m:t>
                                    </m:r>
                                    <m:r>
                                      <a:rPr lang="en-US" b="0" i="1" smtClean="0">
                                        <a:latin typeface="Cambria Math" panose="02040503050406030204" pitchFamily="18" charset="0"/>
                                      </a:rPr>
                                      <m:t>𝑗𝑜𝑖𝑛𝑡</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flipH="1">
                <a:off x="6982460" y="2105777"/>
                <a:ext cx="816378" cy="1030382"/>
              </a:xfrm>
              <a:prstGeom prst="rect">
                <a:avLst/>
              </a:prstGeom>
              <a:blipFill>
                <a:blip r:embed="rId37"/>
                <a:stretch>
                  <a:fillRect r="-3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3548680" y="2450051"/>
                <a:ext cx="40361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3548680" y="2450051"/>
                <a:ext cx="403619"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3520523" y="6105092"/>
                <a:ext cx="45993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3520523" y="6105092"/>
                <a:ext cx="459932"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7990</TotalTime>
  <Words>4790</Words>
  <Application>Microsoft Macintosh PowerPoint</Application>
  <PresentationFormat>Custom</PresentationFormat>
  <Paragraphs>1005</Paragraphs>
  <Slides>31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294</cp:revision>
  <cp:lastPrinted>2025-06-16T15:03:50Z</cp:lastPrinted>
  <dcterms:created xsi:type="dcterms:W3CDTF">2025-05-31T15:31:52Z</dcterms:created>
  <dcterms:modified xsi:type="dcterms:W3CDTF">2025-12-02T06:50:49Z</dcterms:modified>
</cp:coreProperties>
</file>